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2" r:id="rId46"/>
    <p:sldId id="300" r:id="rId47"/>
    <p:sldId id="30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DB6019-AEA3-488E-8067-3FEA38E0252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DB6019-AEA3-488E-8067-3FEA38E0252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DB6019-AEA3-488E-8067-3FEA38E0252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DB6019-AEA3-488E-8067-3FEA38E0252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DB6019-AEA3-488E-8067-3FEA38E0252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8DB6019-AEA3-488E-8067-3FEA38E02524}"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DB6019-AEA3-488E-8067-3FEA38E02524}"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DB6019-AEA3-488E-8067-3FEA38E02524}" type="datetimeFigureOut">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B6019-AEA3-488E-8067-3FEA38E02524}" type="datetimeFigureOut">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27CAA1-DE31-4926-8F8F-6B58DD117B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DB6019-AEA3-488E-8067-3FEA38E02524}"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27CAA1-DE31-4926-8F8F-6B58DD117BFC}"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8DB6019-AEA3-488E-8067-3FEA38E02524}" type="datetimeFigureOut">
              <a:rPr lang="en-US" smtClean="0"/>
              <a:t>1/13/2020</a:t>
            </a:fld>
            <a:endParaRPr lang="en-US"/>
          </a:p>
        </p:txBody>
      </p:sp>
      <p:sp>
        <p:nvSpPr>
          <p:cNvPr id="9" name="Slide Number Placeholder 8"/>
          <p:cNvSpPr>
            <a:spLocks noGrp="1"/>
          </p:cNvSpPr>
          <p:nvPr>
            <p:ph type="sldNum" sz="quarter" idx="11"/>
          </p:nvPr>
        </p:nvSpPr>
        <p:spPr/>
        <p:txBody>
          <a:bodyPr/>
          <a:lstStyle/>
          <a:p>
            <a:fld id="{1427CAA1-DE31-4926-8F8F-6B58DD117BFC}"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1427CAA1-DE31-4926-8F8F-6B58DD117BFC}"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58DB6019-AEA3-488E-8067-3FEA38E02524}" type="datetimeFigureOut">
              <a:rPr lang="en-US" smtClean="0"/>
              <a:t>1/13/2020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tattrek.com/help/glossary.aspx?Target=Mea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hdfcbank.com/htdocs/common/eva/index.html"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edureka.co/blog/tensorflow-object-detection-tutorial/"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a:t>
            </a:r>
            <a:r>
              <a:rPr lang="en-US" dirty="0" err="1" smtClean="0"/>
              <a:t>Learnig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52048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Gaming</a:t>
            </a:r>
            <a:endParaRPr lang="en-US" dirty="0"/>
          </a:p>
        </p:txBody>
      </p:sp>
      <p:sp>
        <p:nvSpPr>
          <p:cNvPr id="3" name="Content Placeholder 2"/>
          <p:cNvSpPr>
            <a:spLocks noGrp="1"/>
          </p:cNvSpPr>
          <p:nvPr>
            <p:ph idx="1"/>
          </p:nvPr>
        </p:nvSpPr>
        <p:spPr/>
        <p:txBody>
          <a:bodyPr/>
          <a:lstStyle/>
          <a:p>
            <a:r>
              <a:rPr lang="en-US" b="1" dirty="0" err="1"/>
              <a:t>DeepMind’s</a:t>
            </a:r>
            <a:r>
              <a:rPr lang="en-US" b="1" dirty="0"/>
              <a:t> AI-based </a:t>
            </a:r>
            <a:r>
              <a:rPr lang="en-US" b="1" dirty="0" err="1"/>
              <a:t>AlphaGo</a:t>
            </a:r>
            <a:r>
              <a:rPr lang="en-US" dirty="0"/>
              <a:t> software, which is known for defeating Lee </a:t>
            </a:r>
            <a:r>
              <a:rPr lang="en-US" dirty="0" err="1"/>
              <a:t>Sedol</a:t>
            </a:r>
            <a:r>
              <a:rPr lang="en-US" dirty="0"/>
              <a:t>, the world champion in the game of GO, is considered to be one of the most significant accomplishment in the field of AI.</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969471"/>
            <a:ext cx="2057400" cy="128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969471"/>
            <a:ext cx="3258509" cy="1281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33985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Space Exploration</a:t>
            </a:r>
            <a:endParaRPr lang="en-US" dirty="0"/>
          </a:p>
        </p:txBody>
      </p:sp>
      <p:sp>
        <p:nvSpPr>
          <p:cNvPr id="3" name="Content Placeholder 2"/>
          <p:cNvSpPr>
            <a:spLocks noGrp="1"/>
          </p:cNvSpPr>
          <p:nvPr>
            <p:ph idx="1"/>
          </p:nvPr>
        </p:nvSpPr>
        <p:spPr/>
        <p:txBody>
          <a:bodyPr/>
          <a:lstStyle/>
          <a:p>
            <a:r>
              <a:rPr lang="en-US" dirty="0" smtClean="0"/>
              <a:t>Astronomers used AI to sift through years of data obtained by the </a:t>
            </a:r>
            <a:r>
              <a:rPr lang="en-US" dirty="0" err="1" smtClean="0"/>
              <a:t>Kepler</a:t>
            </a:r>
            <a:r>
              <a:rPr lang="en-US" dirty="0" smtClean="0"/>
              <a:t> telescope to identify a distant eight planet solar system</a:t>
            </a:r>
          </a:p>
          <a:p>
            <a:endParaRPr lang="en-US" dirty="0"/>
          </a:p>
          <a:p>
            <a:r>
              <a:rPr lang="en-US" dirty="0" smtClean="0"/>
              <a:t> AEGIES is AI based rover is already on the red planet</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006882"/>
            <a:ext cx="1266825" cy="226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7852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Autonomous Vehicles</a:t>
            </a:r>
            <a:endParaRPr lang="en-US" dirty="0"/>
          </a:p>
        </p:txBody>
      </p:sp>
      <p:sp>
        <p:nvSpPr>
          <p:cNvPr id="3" name="Content Placeholder 2"/>
          <p:cNvSpPr>
            <a:spLocks noGrp="1"/>
          </p:cNvSpPr>
          <p:nvPr>
            <p:ph idx="1"/>
          </p:nvPr>
        </p:nvSpPr>
        <p:spPr/>
        <p:txBody>
          <a:bodyPr/>
          <a:lstStyle/>
          <a:p>
            <a:r>
              <a:rPr lang="en-US" dirty="0" smtClean="0"/>
              <a:t>WAYMO’s AI software crunches data from the vehicles radar , cameras , </a:t>
            </a:r>
            <a:r>
              <a:rPr lang="en-US" dirty="0" err="1" smtClean="0"/>
              <a:t>gps</a:t>
            </a:r>
            <a:r>
              <a:rPr lang="en-US" dirty="0" smtClean="0"/>
              <a:t> , cloud services to produce control signals that operate the driverless vehicle</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514600"/>
            <a:ext cx="337185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2819" y="4584185"/>
            <a:ext cx="1062038" cy="159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524051"/>
            <a:ext cx="220027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02404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Chat Boats</a:t>
            </a:r>
            <a:endParaRPr lang="en-US" dirty="0"/>
          </a:p>
        </p:txBody>
      </p:sp>
      <p:sp>
        <p:nvSpPr>
          <p:cNvPr id="3" name="Content Placeholder 2"/>
          <p:cNvSpPr>
            <a:spLocks noGrp="1"/>
          </p:cNvSpPr>
          <p:nvPr>
            <p:ph idx="1"/>
          </p:nvPr>
        </p:nvSpPr>
        <p:spPr/>
        <p:txBody>
          <a:bodyPr/>
          <a:lstStyle/>
          <a:p>
            <a:r>
              <a:rPr lang="en-US" dirty="0" smtClean="0"/>
              <a:t>Amazon Echo is a device that uses speech recognition and NLP to perform an ever growing range of tasks on command</a:t>
            </a:r>
            <a:endParaRPr 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5029200"/>
            <a:ext cx="1700213" cy="124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321945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181600"/>
            <a:ext cx="349567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834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Artificial Creativity</a:t>
            </a:r>
            <a:endParaRPr lang="en-US" dirty="0"/>
          </a:p>
        </p:txBody>
      </p:sp>
      <p:sp>
        <p:nvSpPr>
          <p:cNvPr id="3" name="Content Placeholder 2"/>
          <p:cNvSpPr>
            <a:spLocks noGrp="1"/>
          </p:cNvSpPr>
          <p:nvPr>
            <p:ph idx="1"/>
          </p:nvPr>
        </p:nvSpPr>
        <p:spPr/>
        <p:txBody>
          <a:bodyPr/>
          <a:lstStyle/>
          <a:p>
            <a:r>
              <a:rPr lang="en-US" dirty="0" err="1" smtClean="0"/>
              <a:t>MuseNet</a:t>
            </a:r>
            <a:r>
              <a:rPr lang="en-US" dirty="0" smtClean="0"/>
              <a:t> a deep neural network that can generate 4 minute musical compositions with different instruments</a:t>
            </a:r>
          </a:p>
          <a:p>
            <a:pPr marL="114300" indent="0">
              <a:buNone/>
            </a:pPr>
            <a:endParaRPr lang="en-US" dirty="0" smtClean="0"/>
          </a:p>
          <a:p>
            <a:r>
              <a:rPr lang="en-US" dirty="0"/>
              <a:t> </a:t>
            </a:r>
            <a:r>
              <a:rPr lang="en-US" dirty="0" smtClean="0"/>
              <a:t>Wordsmith is an AI powered tool that produces written analytics by transforming given data</a:t>
            </a:r>
            <a:endParaRPr lang="en-US" dirty="0"/>
          </a:p>
        </p:txBody>
      </p:sp>
    </p:spTree>
    <p:extLst>
      <p:ext uri="{BB962C8B-B14F-4D97-AF65-F5344CB8AC3E}">
        <p14:creationId xmlns:p14="http://schemas.microsoft.com/office/powerpoint/2010/main" val="1928160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Social Networking</a:t>
            </a:r>
            <a:endParaRPr lang="en-US" dirty="0"/>
          </a:p>
        </p:txBody>
      </p:sp>
      <p:sp>
        <p:nvSpPr>
          <p:cNvPr id="3" name="Content Placeholder 2"/>
          <p:cNvSpPr>
            <a:spLocks noGrp="1"/>
          </p:cNvSpPr>
          <p:nvPr>
            <p:ph idx="1"/>
          </p:nvPr>
        </p:nvSpPr>
        <p:spPr/>
        <p:txBody>
          <a:bodyPr/>
          <a:lstStyle/>
          <a:p>
            <a:r>
              <a:rPr lang="en-US" dirty="0" smtClean="0"/>
              <a:t>Twitter is using AI to identify hate speech and terroristic language in tweets</a:t>
            </a:r>
          </a:p>
          <a:p>
            <a:pPr marL="114300" indent="0">
              <a:buNone/>
            </a:pPr>
            <a:endParaRPr lang="en-US" dirty="0" smtClean="0"/>
          </a:p>
          <a:p>
            <a:r>
              <a:rPr lang="en-US" dirty="0" smtClean="0"/>
              <a:t>Facebook uses Machine Learning &amp; Deep Learning to detect facial features and tag your friends </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4572000"/>
            <a:ext cx="25717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752850"/>
            <a:ext cx="2575073"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0798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Predictions for 2020</a:t>
            </a:r>
            <a:endParaRPr lang="en-US" dirty="0"/>
          </a:p>
        </p:txBody>
      </p:sp>
      <p:sp>
        <p:nvSpPr>
          <p:cNvPr id="3" name="Content Placeholder 2"/>
          <p:cNvSpPr>
            <a:spLocks noGrp="1"/>
          </p:cNvSpPr>
          <p:nvPr>
            <p:ph idx="1"/>
          </p:nvPr>
        </p:nvSpPr>
        <p:spPr>
          <a:xfrm>
            <a:off x="457200" y="1600200"/>
            <a:ext cx="8153400" cy="4800600"/>
          </a:xfrm>
        </p:spPr>
        <p:txBody>
          <a:bodyPr>
            <a:normAutofit/>
          </a:bodyPr>
          <a:lstStyle/>
          <a:p>
            <a:r>
              <a:rPr lang="en-US" sz="2000" dirty="0"/>
              <a:t>53% of global data and analytics decision makers say they have implemented, are in the process of implementing, or are expanding or upgrading their implementation of some form of artificial intelligence</a:t>
            </a:r>
            <a:r>
              <a:rPr lang="en-US" sz="2000" dirty="0" smtClean="0"/>
              <a:t>.</a:t>
            </a:r>
          </a:p>
          <a:p>
            <a:endParaRPr lang="en-US" sz="2000" dirty="0" smtClean="0"/>
          </a:p>
          <a:p>
            <a:r>
              <a:rPr lang="en-US" sz="2000" dirty="0"/>
              <a:t>25% of the Fortune 500 will add AI building blocks (e.g. text analytics and machine learning) to their Robotic Process Automation (RPA) efforts to create hundreds of new Intelligent process automation (IPA) </a:t>
            </a:r>
            <a:endParaRPr lang="en-US" sz="2000" dirty="0" smtClean="0"/>
          </a:p>
          <a:p>
            <a:endParaRPr lang="en-US" sz="2000" dirty="0"/>
          </a:p>
          <a:p>
            <a:r>
              <a:rPr lang="en-US" sz="2000" dirty="0"/>
              <a:t>75% of enterprises will embed intelligent automation into technology and process development, using AI-based software to discover operational and experiential insights to guide innovation.</a:t>
            </a:r>
          </a:p>
        </p:txBody>
      </p:sp>
    </p:spTree>
    <p:extLst>
      <p:ext uri="{BB962C8B-B14F-4D97-AF65-F5344CB8AC3E}">
        <p14:creationId xmlns:p14="http://schemas.microsoft.com/office/powerpoint/2010/main" val="723885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lstStyle/>
          <a:p>
            <a:r>
              <a:rPr lang="en-US" b="1" dirty="0"/>
              <a:t>Machine learning</a:t>
            </a:r>
            <a:r>
              <a:rPr lang="en-US" dirty="0"/>
              <a:t> is an application of artificial intelligence (AI) that provides systems the ability to automatically learn and improve from experience without being explicitly </a:t>
            </a:r>
            <a:r>
              <a:rPr lang="en-US" dirty="0" smtClean="0"/>
              <a:t>programmed</a:t>
            </a:r>
            <a:r>
              <a:rPr lang="en-US" dirty="0"/>
              <a:t>. </a:t>
            </a:r>
            <a:endParaRPr lang="en-US" dirty="0" smtClean="0"/>
          </a:p>
          <a:p>
            <a:endParaRPr lang="en-US" b="1" dirty="0"/>
          </a:p>
          <a:p>
            <a:r>
              <a:rPr lang="en-US" b="1" dirty="0" smtClean="0"/>
              <a:t>Machine </a:t>
            </a:r>
            <a:r>
              <a:rPr lang="en-US" b="1" dirty="0"/>
              <a:t>learning</a:t>
            </a:r>
            <a:r>
              <a:rPr lang="en-US" dirty="0"/>
              <a:t> focuses on the development of computer programs that can access data and use it learn for themselves</a:t>
            </a:r>
            <a:r>
              <a:rPr lang="en-US" dirty="0" smtClean="0"/>
              <a:t>.</a:t>
            </a:r>
          </a:p>
          <a:p>
            <a:endParaRPr lang="en-US" dirty="0"/>
          </a:p>
          <a:p>
            <a:r>
              <a:rPr lang="en-US" dirty="0" smtClean="0"/>
              <a:t>e.g. Image Recognition , Speech Recognition, Medical diagnosis, statistical arbitrage, classification, prediction etc</a:t>
            </a:r>
            <a:r>
              <a:rPr lang="en-US" dirty="0"/>
              <a:t>.</a:t>
            </a:r>
          </a:p>
        </p:txBody>
      </p:sp>
    </p:spTree>
    <p:extLst>
      <p:ext uri="{BB962C8B-B14F-4D97-AF65-F5344CB8AC3E}">
        <p14:creationId xmlns:p14="http://schemas.microsoft.com/office/powerpoint/2010/main" val="3954529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573855" cy="5294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766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639762"/>
          </a:xfrm>
        </p:spPr>
        <p:txBody>
          <a:bodyPr/>
          <a:lstStyle/>
          <a:p>
            <a:r>
              <a:rPr lang="en-US" dirty="0" smtClean="0"/>
              <a:t>Machine Learning Types</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1" y="1219199"/>
            <a:ext cx="7086599" cy="528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370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76200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108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7620000" cy="5715000"/>
          </a:xfrm>
        </p:spPr>
        <p:txBody>
          <a:bodyPr/>
          <a:lstStyle/>
          <a:p>
            <a:r>
              <a:rPr lang="en-US" b="1" i="1" dirty="0"/>
              <a:t>Machine Learning</a:t>
            </a:r>
            <a:r>
              <a:rPr lang="en-US" dirty="0"/>
              <a:t> allows the systems to make decisions autonomously without any external support. These decisions are made when the machine is able to learn from the data and understand the underlying patterns that are contained within it. Then, through pattern matching and further analysis, they return the outcome which can be a classification or a prediction</a:t>
            </a:r>
            <a:r>
              <a:rPr lang="en-US" dirty="0" smtClean="0"/>
              <a:t>.</a:t>
            </a:r>
          </a:p>
          <a:p>
            <a:pPr marL="114300" indent="0">
              <a:buNone/>
            </a:pPr>
            <a:endParaRPr lang="en-US" dirty="0" smtClean="0"/>
          </a:p>
          <a:p>
            <a:pPr fontAlgn="base"/>
            <a:r>
              <a:rPr lang="en-US" dirty="0"/>
              <a:t>Types of Machine Learning</a:t>
            </a:r>
          </a:p>
          <a:p>
            <a:pPr lvl="1" fontAlgn="base"/>
            <a:r>
              <a:rPr lang="en-US" dirty="0" smtClean="0"/>
              <a:t>Supervised </a:t>
            </a:r>
            <a:r>
              <a:rPr lang="en-US" dirty="0"/>
              <a:t>Learning</a:t>
            </a:r>
          </a:p>
          <a:p>
            <a:pPr lvl="1" fontAlgn="base"/>
            <a:r>
              <a:rPr lang="en-US" dirty="0"/>
              <a:t>Unsupervised Learning</a:t>
            </a:r>
          </a:p>
          <a:p>
            <a:pPr lvl="1" fontAlgn="base"/>
            <a:r>
              <a:rPr lang="en-US" dirty="0"/>
              <a:t>Reinforcement Learning</a:t>
            </a:r>
          </a:p>
          <a:p>
            <a:endParaRPr lang="en-US" dirty="0"/>
          </a:p>
        </p:txBody>
      </p:sp>
    </p:spTree>
    <p:extLst>
      <p:ext uri="{BB962C8B-B14F-4D97-AF65-F5344CB8AC3E}">
        <p14:creationId xmlns:p14="http://schemas.microsoft.com/office/powerpoint/2010/main" val="2653647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lstStyle/>
          <a:p>
            <a:r>
              <a:rPr lang="en-US" dirty="0"/>
              <a:t>In supervised learning, models are trained using </a:t>
            </a:r>
            <a:r>
              <a:rPr lang="en-US" dirty="0" smtClean="0"/>
              <a:t>labeled </a:t>
            </a:r>
            <a:r>
              <a:rPr lang="en-US" dirty="0"/>
              <a:t>dataset, where the model learns about each type of data. Once the training process is completed, the model is tested on the basis of test data (a subset of the training set), and then it predicts the output.</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81400"/>
            <a:ext cx="61817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4443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8001000" cy="5867400"/>
          </a:xfrm>
        </p:spPr>
        <p:txBody>
          <a:bodyPr>
            <a:normAutofit fontScale="92500" lnSpcReduction="20000"/>
          </a:bodyPr>
          <a:lstStyle/>
          <a:p>
            <a:r>
              <a:rPr lang="en-US" dirty="0"/>
              <a:t>First Determine the type of training </a:t>
            </a:r>
            <a:r>
              <a:rPr lang="en-US" dirty="0" smtClean="0"/>
              <a:t>dataset</a:t>
            </a:r>
          </a:p>
          <a:p>
            <a:endParaRPr lang="en-US" dirty="0"/>
          </a:p>
          <a:p>
            <a:r>
              <a:rPr lang="en-US" dirty="0"/>
              <a:t>Collect/Gather the </a:t>
            </a:r>
            <a:r>
              <a:rPr lang="en-US" dirty="0" smtClean="0"/>
              <a:t>labeled </a:t>
            </a:r>
            <a:r>
              <a:rPr lang="en-US" dirty="0"/>
              <a:t>training data</a:t>
            </a:r>
            <a:r>
              <a:rPr lang="en-US" dirty="0" smtClean="0"/>
              <a:t>.</a:t>
            </a:r>
          </a:p>
          <a:p>
            <a:endParaRPr lang="en-US" dirty="0"/>
          </a:p>
          <a:p>
            <a:r>
              <a:rPr lang="en-US" dirty="0"/>
              <a:t>Split the training dataset into training </a:t>
            </a:r>
            <a:r>
              <a:rPr lang="en-US" b="1" dirty="0"/>
              <a:t>dataset, test dataset, and validation dataset</a:t>
            </a:r>
            <a:r>
              <a:rPr lang="en-US" dirty="0" smtClean="0"/>
              <a:t>.</a:t>
            </a:r>
          </a:p>
          <a:p>
            <a:endParaRPr lang="en-US" dirty="0"/>
          </a:p>
          <a:p>
            <a:r>
              <a:rPr lang="en-US" dirty="0"/>
              <a:t>Determine the input features of the training dataset, which should have enough knowledge so that the model can accurately predict the output</a:t>
            </a:r>
            <a:r>
              <a:rPr lang="en-US" dirty="0" smtClean="0"/>
              <a:t>.</a:t>
            </a:r>
          </a:p>
          <a:p>
            <a:endParaRPr lang="en-US" dirty="0"/>
          </a:p>
          <a:p>
            <a:r>
              <a:rPr lang="en-US" dirty="0"/>
              <a:t>Determine the suitable algorithm for the model, such as support vector machine, decision tree, etc</a:t>
            </a:r>
            <a:r>
              <a:rPr lang="en-US" dirty="0" smtClean="0"/>
              <a:t>.</a:t>
            </a:r>
          </a:p>
          <a:p>
            <a:endParaRPr lang="en-US" dirty="0"/>
          </a:p>
          <a:p>
            <a:r>
              <a:rPr lang="en-US" dirty="0"/>
              <a:t>Execute the algorithm on the training dataset. Sometimes we need validation sets as the control parameters, which are the subset of training datasets</a:t>
            </a:r>
            <a:r>
              <a:rPr lang="en-US" dirty="0" smtClean="0"/>
              <a:t>.</a:t>
            </a:r>
          </a:p>
          <a:p>
            <a:endParaRPr lang="en-US" dirty="0"/>
          </a:p>
          <a:p>
            <a:r>
              <a:rPr lang="en-US" dirty="0"/>
              <a:t>Evaluate the accuracy of the model by providing the test set. If the model predicts the correct output, which means our model is accurate.</a:t>
            </a:r>
          </a:p>
          <a:p>
            <a:endParaRPr lang="en-US" dirty="0"/>
          </a:p>
        </p:txBody>
      </p:sp>
    </p:spTree>
    <p:extLst>
      <p:ext uri="{BB962C8B-B14F-4D97-AF65-F5344CB8AC3E}">
        <p14:creationId xmlns:p14="http://schemas.microsoft.com/office/powerpoint/2010/main" val="373392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Supervised Learning can be further divided into two types of problems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19400"/>
            <a:ext cx="38671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1651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a:xfrm>
            <a:off x="457200" y="1371600"/>
            <a:ext cx="7620000" cy="5257800"/>
          </a:xfrm>
        </p:spPr>
        <p:txBody>
          <a:bodyPr>
            <a:normAutofit/>
          </a:bodyPr>
          <a:lstStyle/>
          <a:p>
            <a:r>
              <a:rPr lang="en-US" dirty="0"/>
              <a:t>Regression algorithms are used if there is a relationship between the input variable and the output variable. </a:t>
            </a:r>
            <a:endParaRPr lang="en-US" dirty="0" smtClean="0"/>
          </a:p>
          <a:p>
            <a:pPr marL="114300" indent="0">
              <a:buNone/>
            </a:pPr>
            <a:endParaRPr lang="en-US" dirty="0" smtClean="0"/>
          </a:p>
          <a:p>
            <a:r>
              <a:rPr lang="en-US" dirty="0" smtClean="0"/>
              <a:t>It </a:t>
            </a:r>
            <a:r>
              <a:rPr lang="en-US" dirty="0"/>
              <a:t>is used for the prediction of continuous variables, such as Weather forecasting, Market Trends, etc. Below are some popular </a:t>
            </a:r>
            <a:endParaRPr lang="en-US" dirty="0" smtClean="0"/>
          </a:p>
          <a:p>
            <a:endParaRPr lang="en-US" dirty="0" smtClean="0"/>
          </a:p>
          <a:p>
            <a:r>
              <a:rPr lang="en-US" dirty="0" smtClean="0"/>
              <a:t>Regression </a:t>
            </a:r>
            <a:r>
              <a:rPr lang="en-US" dirty="0"/>
              <a:t>algorithms which come under supervised learning:</a:t>
            </a:r>
          </a:p>
          <a:p>
            <a:pPr lvl="1"/>
            <a:r>
              <a:rPr lang="en-US" dirty="0"/>
              <a:t>Linear Regression</a:t>
            </a:r>
          </a:p>
          <a:p>
            <a:pPr lvl="1"/>
            <a:r>
              <a:rPr lang="en-US" dirty="0"/>
              <a:t>Regression Trees</a:t>
            </a:r>
          </a:p>
          <a:p>
            <a:pPr lvl="1"/>
            <a:r>
              <a:rPr lang="en-US" dirty="0"/>
              <a:t>Non-Linear Regression</a:t>
            </a:r>
          </a:p>
          <a:p>
            <a:pPr lvl="1"/>
            <a:r>
              <a:rPr lang="en-US" dirty="0"/>
              <a:t>Bayesian Linear Regression</a:t>
            </a:r>
          </a:p>
          <a:p>
            <a:pPr lvl="1"/>
            <a:r>
              <a:rPr lang="en-US" dirty="0"/>
              <a:t>Polynomial Regression</a:t>
            </a:r>
          </a:p>
          <a:p>
            <a:endParaRPr lang="en-US" dirty="0"/>
          </a:p>
        </p:txBody>
      </p:sp>
    </p:spTree>
    <p:extLst>
      <p:ext uri="{BB962C8B-B14F-4D97-AF65-F5344CB8AC3E}">
        <p14:creationId xmlns:p14="http://schemas.microsoft.com/office/powerpoint/2010/main" val="2336572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r>
              <a:rPr lang="en-US" dirty="0"/>
              <a:t>Classification algorithms are used when the output variable is categorical, which means there are two classes such as Yes-No, Male-Female, True-false, etc</a:t>
            </a:r>
            <a:r>
              <a:rPr lang="en-US" dirty="0" smtClean="0"/>
              <a:t>.</a:t>
            </a:r>
          </a:p>
          <a:p>
            <a:pPr marL="114300" indent="0">
              <a:buNone/>
            </a:pPr>
            <a:endParaRPr lang="en-US" dirty="0"/>
          </a:p>
          <a:p>
            <a:pPr lvl="1"/>
            <a:r>
              <a:rPr lang="en-US" dirty="0"/>
              <a:t>Spam Filtering,</a:t>
            </a:r>
          </a:p>
          <a:p>
            <a:pPr lvl="1"/>
            <a:r>
              <a:rPr lang="en-US" dirty="0"/>
              <a:t>Random Forest</a:t>
            </a:r>
          </a:p>
          <a:p>
            <a:pPr lvl="1"/>
            <a:r>
              <a:rPr lang="en-US" dirty="0"/>
              <a:t>Decision Trees</a:t>
            </a:r>
          </a:p>
          <a:p>
            <a:pPr lvl="1"/>
            <a:r>
              <a:rPr lang="en-US" dirty="0"/>
              <a:t>Logistic Regression</a:t>
            </a:r>
          </a:p>
          <a:p>
            <a:pPr lvl="1"/>
            <a:r>
              <a:rPr lang="en-US" dirty="0"/>
              <a:t>Support vector Machines</a:t>
            </a:r>
          </a:p>
          <a:p>
            <a:endParaRPr lang="en-US" dirty="0"/>
          </a:p>
        </p:txBody>
      </p:sp>
    </p:spTree>
    <p:extLst>
      <p:ext uri="{BB962C8B-B14F-4D97-AF65-F5344CB8AC3E}">
        <p14:creationId xmlns:p14="http://schemas.microsoft.com/office/powerpoint/2010/main" val="974967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077200" cy="6096000"/>
          </a:xfrm>
        </p:spPr>
        <p:txBody>
          <a:bodyPr>
            <a:normAutofit lnSpcReduction="10000"/>
          </a:bodyPr>
          <a:lstStyle/>
          <a:p>
            <a:r>
              <a:rPr lang="en-US" dirty="0"/>
              <a:t>Advantages of Supervised learning</a:t>
            </a:r>
            <a:r>
              <a:rPr lang="en-US" dirty="0" smtClean="0"/>
              <a:t>:</a:t>
            </a:r>
          </a:p>
          <a:p>
            <a:pPr marL="114300" indent="0">
              <a:buNone/>
            </a:pPr>
            <a:endParaRPr lang="en-US" dirty="0"/>
          </a:p>
          <a:p>
            <a:pPr lvl="1"/>
            <a:r>
              <a:rPr lang="en-US" dirty="0"/>
              <a:t>With the help of supervised learning, the model can predict the output on the basis of prior experiences.</a:t>
            </a:r>
          </a:p>
          <a:p>
            <a:pPr lvl="1"/>
            <a:r>
              <a:rPr lang="en-US" dirty="0"/>
              <a:t>In supervised learning, we can have an exact idea about the classes of objects.</a:t>
            </a:r>
          </a:p>
          <a:p>
            <a:pPr lvl="1"/>
            <a:r>
              <a:rPr lang="en-US" dirty="0"/>
              <a:t>Supervised learning model helps us to solve various real-world problems such as </a:t>
            </a:r>
            <a:r>
              <a:rPr lang="en-US" b="1" dirty="0"/>
              <a:t>fraud detection, spam filtering</a:t>
            </a:r>
            <a:r>
              <a:rPr lang="en-US" dirty="0"/>
              <a:t>, etc</a:t>
            </a:r>
            <a:r>
              <a:rPr lang="en-US" dirty="0" smtClean="0"/>
              <a:t>.</a:t>
            </a:r>
          </a:p>
          <a:p>
            <a:pPr lvl="1"/>
            <a:endParaRPr lang="en-US" dirty="0"/>
          </a:p>
          <a:p>
            <a:r>
              <a:rPr lang="en-US" dirty="0"/>
              <a:t>Disadvantages of supervised learning</a:t>
            </a:r>
            <a:r>
              <a:rPr lang="en-US" dirty="0" smtClean="0"/>
              <a:t>:</a:t>
            </a:r>
          </a:p>
          <a:p>
            <a:endParaRPr lang="en-US" dirty="0"/>
          </a:p>
          <a:p>
            <a:pPr lvl="1"/>
            <a:r>
              <a:rPr lang="en-US" dirty="0"/>
              <a:t>Supervised learning models are not suitable for handling the complex tasks.</a:t>
            </a:r>
          </a:p>
          <a:p>
            <a:pPr lvl="1"/>
            <a:r>
              <a:rPr lang="en-US" dirty="0"/>
              <a:t>Supervised learning cannot predict the correct output if the test data is different from the training dataset.</a:t>
            </a:r>
          </a:p>
          <a:p>
            <a:pPr lvl="1"/>
            <a:r>
              <a:rPr lang="en-US" dirty="0"/>
              <a:t>Training required lots of computation times.</a:t>
            </a:r>
          </a:p>
          <a:p>
            <a:pPr lvl="1"/>
            <a:r>
              <a:rPr lang="en-US" dirty="0"/>
              <a:t>In supervised learning, we need enough knowledge about the classes of object.</a:t>
            </a:r>
          </a:p>
          <a:p>
            <a:endParaRPr lang="en-US" dirty="0"/>
          </a:p>
        </p:txBody>
      </p:sp>
    </p:spTree>
    <p:extLst>
      <p:ext uri="{BB962C8B-B14F-4D97-AF65-F5344CB8AC3E}">
        <p14:creationId xmlns:p14="http://schemas.microsoft.com/office/powerpoint/2010/main" val="49861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lstStyle/>
          <a:p>
            <a:r>
              <a:rPr lang="en-US" dirty="0"/>
              <a:t>The model learns through observation and finds structures in the data. Once the model is given a dataset, it automatically finds patterns and relationships in the dataset by creating clusters in it. What it cannot do is add labels to the cluster, like it cannot say this a group of apples or mangoes, but it will separate all the apples from mangoes.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0"/>
            <a:ext cx="58769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792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1857375"/>
            <a:ext cx="6010275"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590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620000" cy="5867400"/>
          </a:xfrm>
        </p:spPr>
        <p:txBody>
          <a:bodyPr>
            <a:normAutofit/>
          </a:bodyPr>
          <a:lstStyle/>
          <a:p>
            <a:r>
              <a:rPr lang="en-US" b="1" dirty="0"/>
              <a:t>Clustering</a:t>
            </a:r>
            <a:r>
              <a:rPr lang="en-US" dirty="0"/>
              <a:t>: 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a:t>
            </a:r>
            <a:r>
              <a:rPr lang="en-US" dirty="0" smtClean="0"/>
              <a:t>.</a:t>
            </a:r>
          </a:p>
          <a:p>
            <a:pPr marL="114300" indent="0">
              <a:buNone/>
            </a:pPr>
            <a:endParaRPr lang="en-US" dirty="0"/>
          </a:p>
          <a:p>
            <a:r>
              <a:rPr lang="en-US" b="1" dirty="0"/>
              <a:t>Association</a:t>
            </a:r>
            <a:r>
              <a:rPr lang="en-US" dirty="0"/>
              <a:t>: An association rule is an unsupervised learning method which is used for finding the relationships between variables in the large database. It determines the set of items that occurs together in the dataset. Association rule makes marketing strategy more effective. Such as people who buy X item (suppose a bread) are also tend to purchase Y (Butter/Jam) item. A typical example of Association rule is Market Basket Analysis</a:t>
            </a:r>
          </a:p>
          <a:p>
            <a:endParaRPr lang="en-US" dirty="0"/>
          </a:p>
        </p:txBody>
      </p:sp>
    </p:spTree>
    <p:extLst>
      <p:ext uri="{BB962C8B-B14F-4D97-AF65-F5344CB8AC3E}">
        <p14:creationId xmlns:p14="http://schemas.microsoft.com/office/powerpoint/2010/main" val="261445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Intelligence [ AI ]</a:t>
            </a:r>
            <a:endParaRPr lang="en-US" dirty="0"/>
          </a:p>
        </p:txBody>
      </p:sp>
      <p:sp>
        <p:nvSpPr>
          <p:cNvPr id="3" name="Content Placeholder 2"/>
          <p:cNvSpPr>
            <a:spLocks noGrp="1"/>
          </p:cNvSpPr>
          <p:nvPr>
            <p:ph idx="1"/>
          </p:nvPr>
        </p:nvSpPr>
        <p:spPr/>
        <p:txBody>
          <a:bodyPr>
            <a:normAutofit lnSpcReduction="10000"/>
          </a:bodyPr>
          <a:lstStyle/>
          <a:p>
            <a:r>
              <a:rPr lang="en-US" dirty="0" smtClean="0"/>
              <a:t>Artificial Intelligence ( AI ) refers to the simulation of human intelligence in machines that are programmed to think like humans and mimic their actions.</a:t>
            </a:r>
          </a:p>
          <a:p>
            <a:pPr marL="114300" indent="0">
              <a:buNone/>
            </a:pPr>
            <a:endParaRPr lang="en-US" dirty="0" smtClean="0"/>
          </a:p>
          <a:p>
            <a:r>
              <a:rPr lang="en-US" dirty="0" smtClean="0"/>
              <a:t>The ideal characteristic of artificial intelligence is its ability to rationalize and take actions that have the best chance of achieving a specific goal</a:t>
            </a:r>
          </a:p>
          <a:p>
            <a:endParaRPr lang="en-US" dirty="0"/>
          </a:p>
          <a:p>
            <a:r>
              <a:rPr lang="en-US" dirty="0" smtClean="0"/>
              <a:t>e.g.</a:t>
            </a:r>
          </a:p>
          <a:p>
            <a:pPr marL="114300" indent="0">
              <a:buNone/>
            </a:pPr>
            <a:r>
              <a:rPr lang="en-US" dirty="0"/>
              <a:t>	</a:t>
            </a:r>
            <a:r>
              <a:rPr lang="en-US" dirty="0" err="1" smtClean="0"/>
              <a:t>google</a:t>
            </a:r>
            <a:r>
              <a:rPr lang="en-US" dirty="0" smtClean="0"/>
              <a:t> assistant</a:t>
            </a:r>
          </a:p>
          <a:p>
            <a:pPr marL="114300" indent="0">
              <a:buNone/>
            </a:pPr>
            <a:r>
              <a:rPr lang="en-US" dirty="0"/>
              <a:t>	</a:t>
            </a:r>
            <a:r>
              <a:rPr lang="en-US" dirty="0" err="1" smtClean="0"/>
              <a:t>alexa</a:t>
            </a:r>
            <a:endParaRPr lang="en-US" dirty="0" smtClean="0"/>
          </a:p>
          <a:p>
            <a:pPr marL="114300" indent="0">
              <a:buNone/>
            </a:pPr>
            <a:r>
              <a:rPr lang="en-US" dirty="0"/>
              <a:t>	</a:t>
            </a:r>
            <a:r>
              <a:rPr lang="en-US" dirty="0" err="1" smtClean="0"/>
              <a:t>siri</a:t>
            </a:r>
            <a:endParaRPr lang="en-US" dirty="0" smtClean="0"/>
          </a:p>
          <a:p>
            <a:pPr marL="114300" indent="0">
              <a:buNone/>
            </a:pPr>
            <a:r>
              <a:rPr lang="en-US" dirty="0"/>
              <a:t>	</a:t>
            </a:r>
            <a:r>
              <a:rPr lang="en-US" dirty="0" smtClean="0"/>
              <a:t>self driving cars</a:t>
            </a:r>
            <a:endParaRPr lang="en-US" dirty="0"/>
          </a:p>
        </p:txBody>
      </p:sp>
    </p:spTree>
    <p:extLst>
      <p:ext uri="{BB962C8B-B14F-4D97-AF65-F5344CB8AC3E}">
        <p14:creationId xmlns:p14="http://schemas.microsoft.com/office/powerpoint/2010/main" val="1940449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Unsupervised Learning Algorithms</a:t>
            </a:r>
            <a:endParaRPr lang="en-US" sz="4000" dirty="0"/>
          </a:p>
        </p:txBody>
      </p:sp>
      <p:sp>
        <p:nvSpPr>
          <p:cNvPr id="3" name="Content Placeholder 2"/>
          <p:cNvSpPr>
            <a:spLocks noGrp="1"/>
          </p:cNvSpPr>
          <p:nvPr>
            <p:ph idx="1"/>
          </p:nvPr>
        </p:nvSpPr>
        <p:spPr/>
        <p:txBody>
          <a:bodyPr/>
          <a:lstStyle/>
          <a:p>
            <a:r>
              <a:rPr lang="en-US" b="1" dirty="0"/>
              <a:t>K-means clustering</a:t>
            </a:r>
            <a:endParaRPr lang="en-US" dirty="0"/>
          </a:p>
          <a:p>
            <a:r>
              <a:rPr lang="en-US" b="1" dirty="0"/>
              <a:t>KNN (k-nearest neighbors)</a:t>
            </a:r>
            <a:endParaRPr lang="en-US" dirty="0"/>
          </a:p>
          <a:p>
            <a:r>
              <a:rPr lang="en-US" b="1" dirty="0"/>
              <a:t>Hierarchal clustering</a:t>
            </a:r>
            <a:endParaRPr lang="en-US" dirty="0"/>
          </a:p>
          <a:p>
            <a:r>
              <a:rPr lang="en-US" b="1" dirty="0"/>
              <a:t>Anomaly detection</a:t>
            </a:r>
            <a:endParaRPr lang="en-US" dirty="0"/>
          </a:p>
          <a:p>
            <a:r>
              <a:rPr lang="en-US" b="1" dirty="0"/>
              <a:t>Neural Networks</a:t>
            </a:r>
            <a:endParaRPr lang="en-US" dirty="0"/>
          </a:p>
          <a:p>
            <a:r>
              <a:rPr lang="en-US" b="1" dirty="0"/>
              <a:t>Principle Component Analysis</a:t>
            </a:r>
            <a:endParaRPr lang="en-US" dirty="0"/>
          </a:p>
          <a:p>
            <a:r>
              <a:rPr lang="en-US" b="1" dirty="0"/>
              <a:t>Independent Component Analysis</a:t>
            </a:r>
            <a:endParaRPr lang="en-US" dirty="0"/>
          </a:p>
          <a:p>
            <a:r>
              <a:rPr lang="en-US" b="1" dirty="0" err="1"/>
              <a:t>Apriori</a:t>
            </a:r>
            <a:r>
              <a:rPr lang="en-US" b="1" dirty="0"/>
              <a:t> algorithm</a:t>
            </a:r>
            <a:endParaRPr lang="en-US" dirty="0"/>
          </a:p>
          <a:p>
            <a:r>
              <a:rPr lang="en-US" b="1" dirty="0"/>
              <a:t>Singular value decomposition</a:t>
            </a:r>
            <a:endParaRPr lang="en-US" dirty="0"/>
          </a:p>
          <a:p>
            <a:pPr marL="114300" indent="0">
              <a:buNone/>
            </a:pPr>
            <a:endParaRPr lang="en-US" dirty="0"/>
          </a:p>
        </p:txBody>
      </p:sp>
    </p:spTree>
    <p:extLst>
      <p:ext uri="{BB962C8B-B14F-4D97-AF65-F5344CB8AC3E}">
        <p14:creationId xmlns:p14="http://schemas.microsoft.com/office/powerpoint/2010/main" val="65307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7620000" cy="5791200"/>
          </a:xfrm>
        </p:spPr>
        <p:txBody>
          <a:bodyPr/>
          <a:lstStyle/>
          <a:p>
            <a:r>
              <a:rPr lang="en-US" dirty="0"/>
              <a:t>Advantages of Unsupervised </a:t>
            </a:r>
            <a:r>
              <a:rPr lang="en-US" dirty="0" smtClean="0"/>
              <a:t>Learning</a:t>
            </a:r>
          </a:p>
          <a:p>
            <a:pPr marL="114300" indent="0">
              <a:buNone/>
            </a:pPr>
            <a:endParaRPr lang="en-US" dirty="0"/>
          </a:p>
          <a:p>
            <a:pPr lvl="1"/>
            <a:r>
              <a:rPr lang="en-US" dirty="0"/>
              <a:t>Unsupervised learning is used for more complex tasks as compared to supervised learning because, in unsupervised learning, we don't have labeled input data.</a:t>
            </a:r>
          </a:p>
          <a:p>
            <a:pPr lvl="1"/>
            <a:r>
              <a:rPr lang="en-US" dirty="0"/>
              <a:t>Unsupervised learning is preferable as it is easy to get unlabeled data in comparison to labeled data</a:t>
            </a:r>
            <a:r>
              <a:rPr lang="en-US" dirty="0" smtClean="0"/>
              <a:t>.</a:t>
            </a:r>
          </a:p>
          <a:p>
            <a:pPr lvl="1"/>
            <a:endParaRPr lang="en-US" dirty="0"/>
          </a:p>
          <a:p>
            <a:r>
              <a:rPr lang="en-US" dirty="0"/>
              <a:t>Disadvantages of Unsupervised </a:t>
            </a:r>
            <a:r>
              <a:rPr lang="en-US" dirty="0" smtClean="0"/>
              <a:t>Learning</a:t>
            </a:r>
          </a:p>
          <a:p>
            <a:pPr marL="114300" indent="0">
              <a:buNone/>
            </a:pPr>
            <a:endParaRPr lang="en-US" dirty="0"/>
          </a:p>
          <a:p>
            <a:pPr lvl="1"/>
            <a:r>
              <a:rPr lang="en-US" dirty="0"/>
              <a:t>Unsupervised learning is intrinsically more difficult than supervised learning as it does not have corresponding output.</a:t>
            </a:r>
          </a:p>
          <a:p>
            <a:pPr lvl="1"/>
            <a:r>
              <a:rPr lang="en-US" dirty="0"/>
              <a:t>The result of the unsupervised learning algorithm might be less accurate as input data is not labeled, and algorithms do not know the exact output in advance.</a:t>
            </a:r>
          </a:p>
          <a:p>
            <a:endParaRPr lang="en-US" dirty="0"/>
          </a:p>
        </p:txBody>
      </p:sp>
    </p:spTree>
    <p:extLst>
      <p:ext uri="{BB962C8B-B14F-4D97-AF65-F5344CB8AC3E}">
        <p14:creationId xmlns:p14="http://schemas.microsoft.com/office/powerpoint/2010/main" val="1754035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13208499"/>
              </p:ext>
            </p:extLst>
          </p:nvPr>
        </p:nvGraphicFramePr>
        <p:xfrm>
          <a:off x="228601" y="304799"/>
          <a:ext cx="8000998" cy="6272868"/>
        </p:xfrm>
        <a:graphic>
          <a:graphicData uri="http://schemas.openxmlformats.org/drawingml/2006/table">
            <a:tbl>
              <a:tblPr/>
              <a:tblGrid>
                <a:gridCol w="4000499"/>
                <a:gridCol w="4000499"/>
              </a:tblGrid>
              <a:tr h="298708">
                <a:tc>
                  <a:txBody>
                    <a:bodyPr/>
                    <a:lstStyle/>
                    <a:p>
                      <a:pPr algn="l" fontAlgn="t"/>
                      <a:r>
                        <a:rPr lang="en-US" sz="1100" dirty="0">
                          <a:solidFill>
                            <a:srgbClr val="000000"/>
                          </a:solidFill>
                          <a:effectLst/>
                          <a:latin typeface="times new roman"/>
                        </a:rPr>
                        <a:t>Supervised Learning</a:t>
                      </a:r>
                    </a:p>
                  </a:txBody>
                  <a:tcPr marL="54142" marR="54142" marT="54142" marB="54142">
                    <a:lnL w="9525" cap="flat" cmpd="sng" algn="ctr">
                      <a:solidFill>
                        <a:srgbClr val="80D08B"/>
                      </a:solidFill>
                      <a:prstDash val="solid"/>
                      <a:round/>
                      <a:headEnd type="none" w="med" len="med"/>
                      <a:tailEnd type="none" w="med" len="med"/>
                    </a:lnL>
                    <a:lnR w="9525" cap="flat" cmpd="sng" algn="ctr">
                      <a:solidFill>
                        <a:srgbClr val="80D08B"/>
                      </a:solidFill>
                      <a:prstDash val="solid"/>
                      <a:round/>
                      <a:headEnd type="none" w="med" len="med"/>
                      <a:tailEnd type="none" w="med" len="med"/>
                    </a:lnR>
                    <a:lnT w="9525" cap="flat" cmpd="sng" algn="ctr">
                      <a:solidFill>
                        <a:srgbClr val="80D08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sz="1100">
                          <a:solidFill>
                            <a:srgbClr val="000000"/>
                          </a:solidFill>
                          <a:effectLst/>
                          <a:latin typeface="times new roman"/>
                        </a:rPr>
                        <a:t>Unsupervised Learning</a:t>
                      </a:r>
                    </a:p>
                  </a:txBody>
                  <a:tcPr marL="54142" marR="54142" marT="54142" marB="54142">
                    <a:lnL w="9525" cap="flat" cmpd="sng" algn="ctr">
                      <a:solidFill>
                        <a:srgbClr val="80D08B"/>
                      </a:solidFill>
                      <a:prstDash val="solid"/>
                      <a:round/>
                      <a:headEnd type="none" w="med" len="med"/>
                      <a:tailEnd type="none" w="med" len="med"/>
                    </a:lnL>
                    <a:lnR w="9525" cap="flat" cmpd="sng" algn="ctr">
                      <a:solidFill>
                        <a:srgbClr val="80D08B"/>
                      </a:solidFill>
                      <a:prstDash val="solid"/>
                      <a:round/>
                      <a:headEnd type="none" w="med" len="med"/>
                      <a:tailEnd type="none" w="med" len="med"/>
                    </a:lnR>
                    <a:lnT w="9525" cap="flat" cmpd="sng" algn="ctr">
                      <a:solidFill>
                        <a:srgbClr val="80D08B"/>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r>
              <a:tr h="421706">
                <a:tc>
                  <a:txBody>
                    <a:bodyPr/>
                    <a:lstStyle/>
                    <a:p>
                      <a:pPr algn="l" fontAlgn="t"/>
                      <a:r>
                        <a:rPr lang="en-US" sz="1100">
                          <a:solidFill>
                            <a:srgbClr val="000000"/>
                          </a:solidFill>
                          <a:effectLst/>
                          <a:latin typeface="verdana"/>
                        </a:rPr>
                        <a:t>Supervised learning algorithms are trained using labeled data.</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a:rPr>
                        <a:t>Unsupervised learning algorithms are trained using unlabeled data.</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88630">
                <a:tc>
                  <a:txBody>
                    <a:bodyPr/>
                    <a:lstStyle/>
                    <a:p>
                      <a:pPr algn="l" fontAlgn="t"/>
                      <a:r>
                        <a:rPr lang="en-US" sz="1100">
                          <a:solidFill>
                            <a:srgbClr val="000000"/>
                          </a:solidFill>
                          <a:effectLst/>
                          <a:latin typeface="verdana"/>
                        </a:rPr>
                        <a:t>Supervised learning model takes direct feedback to check if it is predicting correct output or not.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a:rPr>
                        <a:t>Unsupervised learning model does not take any feedback.</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21706">
                <a:tc>
                  <a:txBody>
                    <a:bodyPr/>
                    <a:lstStyle/>
                    <a:p>
                      <a:pPr algn="l" fontAlgn="t"/>
                      <a:r>
                        <a:rPr lang="en-US" sz="1100">
                          <a:solidFill>
                            <a:srgbClr val="000000"/>
                          </a:solidFill>
                          <a:effectLst/>
                          <a:latin typeface="verdana"/>
                        </a:rPr>
                        <a:t>Supervised learning model predicts the output.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a:rPr>
                        <a:t>Unsupervised learning model finds the hidden patterns in data.</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21706">
                <a:tc>
                  <a:txBody>
                    <a:bodyPr/>
                    <a:lstStyle/>
                    <a:p>
                      <a:pPr algn="l" fontAlgn="t"/>
                      <a:r>
                        <a:rPr lang="en-US" sz="1100">
                          <a:solidFill>
                            <a:srgbClr val="000000"/>
                          </a:solidFill>
                          <a:effectLst/>
                          <a:latin typeface="verdana"/>
                        </a:rPr>
                        <a:t>In supervised learning, input data is provided to the model along with the output.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a:rPr>
                        <a:t>In unsupervised learning, only input data is provided to the model.</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88630">
                <a:tc>
                  <a:txBody>
                    <a:bodyPr/>
                    <a:lstStyle/>
                    <a:p>
                      <a:pPr algn="l" fontAlgn="t"/>
                      <a:r>
                        <a:rPr lang="en-US" sz="1100">
                          <a:solidFill>
                            <a:srgbClr val="000000"/>
                          </a:solidFill>
                          <a:effectLst/>
                          <a:latin typeface="verdana"/>
                        </a:rPr>
                        <a:t>The goal of supervised learning is to train the model so that it can predict the output when it is given new data.</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a:rPr>
                        <a:t>The goal of unsupervised learning is to find the hidden patterns and useful insights from the unknown dataset.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21706">
                <a:tc>
                  <a:txBody>
                    <a:bodyPr/>
                    <a:lstStyle/>
                    <a:p>
                      <a:pPr algn="l" fontAlgn="t"/>
                      <a:r>
                        <a:rPr lang="en-US" sz="1100">
                          <a:solidFill>
                            <a:srgbClr val="000000"/>
                          </a:solidFill>
                          <a:effectLst/>
                          <a:latin typeface="verdana"/>
                        </a:rPr>
                        <a:t>Supervised learning needs supervision to train the model.</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a:rPr>
                        <a:t>Unsupervised learning does not need any supervision to train the model.</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21706">
                <a:tc>
                  <a:txBody>
                    <a:bodyPr/>
                    <a:lstStyle/>
                    <a:p>
                      <a:pPr algn="l" fontAlgn="t"/>
                      <a:r>
                        <a:rPr lang="en-US" sz="1100">
                          <a:solidFill>
                            <a:srgbClr val="000000"/>
                          </a:solidFill>
                          <a:effectLst/>
                          <a:latin typeface="verdana"/>
                        </a:rPr>
                        <a:t>Supervised learning can be categorized in </a:t>
                      </a:r>
                      <a:r>
                        <a:rPr lang="en-US" sz="1100" b="1">
                          <a:solidFill>
                            <a:srgbClr val="000000"/>
                          </a:solidFill>
                          <a:effectLst/>
                          <a:latin typeface="verdana"/>
                        </a:rPr>
                        <a:t>Classification</a:t>
                      </a:r>
                      <a:r>
                        <a:rPr lang="en-US" sz="1100">
                          <a:solidFill>
                            <a:srgbClr val="000000"/>
                          </a:solidFill>
                          <a:effectLst/>
                          <a:latin typeface="verdana"/>
                        </a:rPr>
                        <a:t> and </a:t>
                      </a:r>
                      <a:r>
                        <a:rPr lang="en-US" sz="1100" b="1">
                          <a:solidFill>
                            <a:srgbClr val="000000"/>
                          </a:solidFill>
                          <a:effectLst/>
                          <a:latin typeface="verdana"/>
                        </a:rPr>
                        <a:t>Regression</a:t>
                      </a:r>
                      <a:r>
                        <a:rPr lang="en-US" sz="1100">
                          <a:solidFill>
                            <a:srgbClr val="000000"/>
                          </a:solidFill>
                          <a:effectLst/>
                          <a:latin typeface="verdana"/>
                        </a:rPr>
                        <a:t> problems.</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a:rPr>
                        <a:t>Unsupervised Learning can be classified in </a:t>
                      </a:r>
                      <a:r>
                        <a:rPr lang="en-US" sz="1100" b="1">
                          <a:solidFill>
                            <a:srgbClr val="000000"/>
                          </a:solidFill>
                          <a:effectLst/>
                          <a:latin typeface="verdana"/>
                        </a:rPr>
                        <a:t>Clustering</a:t>
                      </a:r>
                      <a:r>
                        <a:rPr lang="en-US" sz="1100">
                          <a:solidFill>
                            <a:srgbClr val="000000"/>
                          </a:solidFill>
                          <a:effectLst/>
                          <a:latin typeface="verdana"/>
                        </a:rPr>
                        <a:t> and </a:t>
                      </a:r>
                      <a:r>
                        <a:rPr lang="en-US" sz="1100" b="1">
                          <a:solidFill>
                            <a:srgbClr val="000000"/>
                          </a:solidFill>
                          <a:effectLst/>
                          <a:latin typeface="verdana"/>
                        </a:rPr>
                        <a:t>Associations</a:t>
                      </a:r>
                      <a:r>
                        <a:rPr lang="en-US" sz="1100">
                          <a:solidFill>
                            <a:srgbClr val="000000"/>
                          </a:solidFill>
                          <a:effectLst/>
                          <a:latin typeface="verdana"/>
                        </a:rPr>
                        <a:t> problems.</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88630">
                <a:tc>
                  <a:txBody>
                    <a:bodyPr/>
                    <a:lstStyle/>
                    <a:p>
                      <a:pPr algn="l" fontAlgn="t"/>
                      <a:r>
                        <a:rPr lang="en-US" sz="1100">
                          <a:solidFill>
                            <a:srgbClr val="000000"/>
                          </a:solidFill>
                          <a:effectLst/>
                          <a:latin typeface="verdana"/>
                        </a:rPr>
                        <a:t>Supervised learning can be used for those cases where we know the input as well as corresponding outputs.</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a:rPr>
                        <a:t>Unsupervised learning can be used for those cases where we have only input data and no corresponding output data.</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88630">
                <a:tc>
                  <a:txBody>
                    <a:bodyPr/>
                    <a:lstStyle/>
                    <a:p>
                      <a:pPr algn="l" fontAlgn="t"/>
                      <a:r>
                        <a:rPr lang="en-US" sz="1100">
                          <a:solidFill>
                            <a:srgbClr val="000000"/>
                          </a:solidFill>
                          <a:effectLst/>
                          <a:latin typeface="verdana"/>
                        </a:rPr>
                        <a:t>Supervised learning model produces an accurate result.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a:solidFill>
                            <a:srgbClr val="000000"/>
                          </a:solidFill>
                          <a:effectLst/>
                          <a:latin typeface="verdana"/>
                        </a:rPr>
                        <a:t>Unsupervised learning model may give less accurate result as compared to supervised learning.</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755555">
                <a:tc>
                  <a:txBody>
                    <a:bodyPr/>
                    <a:lstStyle/>
                    <a:p>
                      <a:pPr algn="l" fontAlgn="t"/>
                      <a:r>
                        <a:rPr lang="en-US" sz="1100">
                          <a:solidFill>
                            <a:srgbClr val="000000"/>
                          </a:solidFill>
                          <a:effectLst/>
                          <a:latin typeface="verdana"/>
                        </a:rPr>
                        <a:t>Supervised learning is not close to true Artificial intelligence as in this, we first train the model for each data, and then only it can predict the correct output.</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100">
                          <a:solidFill>
                            <a:srgbClr val="000000"/>
                          </a:solidFill>
                          <a:effectLst/>
                          <a:latin typeface="verdana"/>
                        </a:rPr>
                        <a:t>Unsupervised learning is more close to the true Artificial Intelligence as it learns similarly as a child learns daily routine things by his experiences.</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755555">
                <a:tc>
                  <a:txBody>
                    <a:bodyPr/>
                    <a:lstStyle/>
                    <a:p>
                      <a:pPr algn="l" fontAlgn="t"/>
                      <a:r>
                        <a:rPr lang="en-US" sz="1100">
                          <a:solidFill>
                            <a:srgbClr val="000000"/>
                          </a:solidFill>
                          <a:effectLst/>
                          <a:latin typeface="verdana"/>
                        </a:rPr>
                        <a:t>It includes various algorithms such as Linear Regression, Logistic Regression, Support Vector Machine, Multi-class Classification, Decision tree, Bayesian Logic, etc.</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100" dirty="0">
                          <a:solidFill>
                            <a:srgbClr val="000000"/>
                          </a:solidFill>
                          <a:effectLst/>
                          <a:latin typeface="verdana"/>
                        </a:rPr>
                        <a:t>It includes various algorithms such as Clustering, KNN, and </a:t>
                      </a:r>
                      <a:r>
                        <a:rPr lang="en-US" sz="1100" dirty="0" err="1">
                          <a:solidFill>
                            <a:srgbClr val="000000"/>
                          </a:solidFill>
                          <a:effectLst/>
                          <a:latin typeface="verdana"/>
                        </a:rPr>
                        <a:t>Apriori</a:t>
                      </a:r>
                      <a:r>
                        <a:rPr lang="en-US" sz="1100" dirty="0">
                          <a:solidFill>
                            <a:srgbClr val="000000"/>
                          </a:solidFill>
                          <a:effectLst/>
                          <a:latin typeface="verdana"/>
                        </a:rPr>
                        <a:t> algorithm.</a:t>
                      </a:r>
                    </a:p>
                  </a:txBody>
                  <a:tcPr marL="36095" marR="36095" marT="36095" marB="36095">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772604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Algorithm ?</a:t>
            </a:r>
            <a:endParaRPr lang="en-US" dirty="0"/>
          </a:p>
        </p:txBody>
      </p:sp>
      <p:sp>
        <p:nvSpPr>
          <p:cNvPr id="3" name="Content Placeholder 2"/>
          <p:cNvSpPr>
            <a:spLocks noGrp="1"/>
          </p:cNvSpPr>
          <p:nvPr>
            <p:ph idx="1"/>
          </p:nvPr>
        </p:nvSpPr>
        <p:spPr/>
        <p:txBody>
          <a:bodyPr/>
          <a:lstStyle/>
          <a:p>
            <a:r>
              <a:rPr lang="en-US" dirty="0" smtClean="0"/>
              <a:t>An algorithm is a step by step procedure to solve a problem in computer world</a:t>
            </a:r>
            <a:endParaRPr lang="en-US" dirty="0"/>
          </a:p>
        </p:txBody>
      </p:sp>
    </p:spTree>
    <p:extLst>
      <p:ext uri="{BB962C8B-B14F-4D97-AF65-F5344CB8AC3E}">
        <p14:creationId xmlns:p14="http://schemas.microsoft.com/office/powerpoint/2010/main" val="271593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63562"/>
          </a:xfrm>
        </p:spPr>
        <p:txBody>
          <a:bodyPr/>
          <a:lstStyle/>
          <a:p>
            <a:r>
              <a:rPr lang="en-US" sz="4000" dirty="0" smtClean="0"/>
              <a:t>How Problem is solved using ML ?</a:t>
            </a:r>
            <a:endParaRPr lang="en-US" sz="4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7630824"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550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189" y="1676400"/>
            <a:ext cx="7283211"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634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828800"/>
            <a:ext cx="7467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1910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133600"/>
            <a:ext cx="707793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430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7963994"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70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600200"/>
            <a:ext cx="7696200" cy="353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795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Applications</a:t>
            </a:r>
            <a:endParaRPr lang="en-US" dirty="0"/>
          </a:p>
        </p:txBody>
      </p:sp>
      <p:sp>
        <p:nvSpPr>
          <p:cNvPr id="3" name="Content Placeholder 2"/>
          <p:cNvSpPr>
            <a:spLocks noGrp="1"/>
          </p:cNvSpPr>
          <p:nvPr>
            <p:ph idx="1"/>
          </p:nvPr>
        </p:nvSpPr>
        <p:spPr/>
        <p:txBody>
          <a:bodyPr/>
          <a:lstStyle/>
          <a:p>
            <a:r>
              <a:rPr lang="en-US" dirty="0" smtClean="0"/>
              <a:t> AI in Marketing</a:t>
            </a:r>
          </a:p>
          <a:p>
            <a:r>
              <a:rPr lang="en-US" dirty="0"/>
              <a:t> </a:t>
            </a:r>
            <a:r>
              <a:rPr lang="en-US" dirty="0" smtClean="0"/>
              <a:t>AI in Banking</a:t>
            </a:r>
          </a:p>
          <a:p>
            <a:r>
              <a:rPr lang="en-US" dirty="0"/>
              <a:t> </a:t>
            </a:r>
            <a:r>
              <a:rPr lang="en-US" dirty="0" smtClean="0"/>
              <a:t>AI in Finance</a:t>
            </a:r>
          </a:p>
          <a:p>
            <a:r>
              <a:rPr lang="en-US" dirty="0"/>
              <a:t> </a:t>
            </a:r>
            <a:r>
              <a:rPr lang="en-US" dirty="0" smtClean="0"/>
              <a:t>AI in Agriculture</a:t>
            </a:r>
          </a:p>
          <a:p>
            <a:r>
              <a:rPr lang="en-US" dirty="0"/>
              <a:t> </a:t>
            </a:r>
            <a:r>
              <a:rPr lang="en-US" dirty="0" smtClean="0"/>
              <a:t>AI in Healthcare</a:t>
            </a:r>
          </a:p>
          <a:p>
            <a:r>
              <a:rPr lang="en-US" dirty="0"/>
              <a:t> </a:t>
            </a:r>
            <a:r>
              <a:rPr lang="en-US" dirty="0" smtClean="0"/>
              <a:t>AI in Gaming</a:t>
            </a:r>
          </a:p>
          <a:p>
            <a:r>
              <a:rPr lang="en-US" dirty="0"/>
              <a:t> </a:t>
            </a:r>
            <a:r>
              <a:rPr lang="en-US" dirty="0" smtClean="0"/>
              <a:t>AI in Space Exploration</a:t>
            </a:r>
          </a:p>
          <a:p>
            <a:r>
              <a:rPr lang="en-US" dirty="0"/>
              <a:t> </a:t>
            </a:r>
            <a:r>
              <a:rPr lang="en-US" dirty="0" smtClean="0"/>
              <a:t>AI in Autonomous Vehicles</a:t>
            </a:r>
          </a:p>
          <a:p>
            <a:r>
              <a:rPr lang="en-US" dirty="0"/>
              <a:t> </a:t>
            </a:r>
            <a:r>
              <a:rPr lang="en-US" dirty="0" smtClean="0"/>
              <a:t>AI in </a:t>
            </a:r>
            <a:r>
              <a:rPr lang="en-US" dirty="0" err="1" smtClean="0"/>
              <a:t>ChatBoats</a:t>
            </a:r>
            <a:endParaRPr lang="en-US" dirty="0" smtClean="0"/>
          </a:p>
          <a:p>
            <a:r>
              <a:rPr lang="en-US" dirty="0"/>
              <a:t> </a:t>
            </a:r>
            <a:r>
              <a:rPr lang="en-US" dirty="0" smtClean="0"/>
              <a:t>AI in Artificial Creativity </a:t>
            </a:r>
          </a:p>
          <a:p>
            <a:endParaRPr lang="en-US" dirty="0"/>
          </a:p>
        </p:txBody>
      </p:sp>
    </p:spTree>
    <p:extLst>
      <p:ext uri="{BB962C8B-B14F-4D97-AF65-F5344CB8AC3E}">
        <p14:creationId xmlns:p14="http://schemas.microsoft.com/office/powerpoint/2010/main" val="16090423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p:txBody>
          <a:bodyPr/>
          <a:lstStyle/>
          <a:p>
            <a:r>
              <a:rPr lang="en-US" dirty="0" smtClean="0"/>
              <a:t>Regression Analysis is a form of predictive modeling technique which investigates the relationship between dependent &amp; independent variable</a:t>
            </a:r>
          </a:p>
          <a:p>
            <a:endParaRPr lang="en-US" dirty="0"/>
          </a:p>
          <a:p>
            <a:r>
              <a:rPr lang="en-US" dirty="0" smtClean="0"/>
              <a:t>Uses of Regression Analysis</a:t>
            </a:r>
          </a:p>
          <a:p>
            <a:pPr lvl="1"/>
            <a:r>
              <a:rPr lang="en-US" dirty="0" smtClean="0"/>
              <a:t>Determine the strength of predictors</a:t>
            </a:r>
          </a:p>
          <a:p>
            <a:pPr lvl="1"/>
            <a:r>
              <a:rPr lang="en-US" dirty="0" smtClean="0"/>
              <a:t>Forecasting an effect</a:t>
            </a:r>
          </a:p>
          <a:p>
            <a:pPr lvl="1"/>
            <a:r>
              <a:rPr lang="en-US" dirty="0" smtClean="0"/>
              <a:t>Trend Forecasting </a:t>
            </a:r>
            <a:endParaRPr lang="en-US" dirty="0"/>
          </a:p>
        </p:txBody>
      </p:sp>
    </p:spTree>
    <p:extLst>
      <p:ext uri="{BB962C8B-B14F-4D97-AF65-F5344CB8AC3E}">
        <p14:creationId xmlns:p14="http://schemas.microsoft.com/office/powerpoint/2010/main" val="888735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PCA [ Principle Component Analysis ]</a:t>
            </a:r>
            <a:endParaRPr lang="en-US" sz="3600" dirty="0"/>
          </a:p>
        </p:txBody>
      </p:sp>
      <p:sp>
        <p:nvSpPr>
          <p:cNvPr id="3" name="Content Placeholder 2"/>
          <p:cNvSpPr>
            <a:spLocks noGrp="1"/>
          </p:cNvSpPr>
          <p:nvPr>
            <p:ph idx="1"/>
          </p:nvPr>
        </p:nvSpPr>
        <p:spPr/>
        <p:txBody>
          <a:bodyPr/>
          <a:lstStyle/>
          <a:p>
            <a:r>
              <a:rPr lang="en-US" dirty="0" smtClean="0"/>
              <a:t>High dimensional data is extremely complex to process due to inconsistencies in the features which increase the computation time and make data processing and EDA more convoluted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00400"/>
            <a:ext cx="5067300" cy="159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510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620000" cy="6019800"/>
          </a:xfrm>
        </p:spPr>
        <p:txBody>
          <a:bodyPr/>
          <a:lstStyle/>
          <a:p>
            <a:r>
              <a:rPr lang="en-US" dirty="0" smtClean="0"/>
              <a:t>Principle Component Analysis [ PCA ] is a dimensionality reduction technique that enables you to identify correlations and patterns in a data set so that it can be transformed into a data set of slightly lower dimension without loss of any important information </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743200"/>
            <a:ext cx="6331663" cy="215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54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Steps		</a:t>
            </a:r>
            <a:endParaRPr lang="en-US" dirty="0"/>
          </a:p>
        </p:txBody>
      </p:sp>
      <p:sp>
        <p:nvSpPr>
          <p:cNvPr id="3" name="Content Placeholder 2"/>
          <p:cNvSpPr>
            <a:spLocks noGrp="1"/>
          </p:cNvSpPr>
          <p:nvPr>
            <p:ph idx="1"/>
          </p:nvPr>
        </p:nvSpPr>
        <p:spPr/>
        <p:txBody>
          <a:bodyPr/>
          <a:lstStyle/>
          <a:p>
            <a:r>
              <a:rPr lang="en-US" dirty="0" smtClean="0"/>
              <a:t>Standardization of the data</a:t>
            </a:r>
          </a:p>
          <a:p>
            <a:r>
              <a:rPr lang="en-US" dirty="0" smtClean="0"/>
              <a:t>Computing the Covariance Matrix</a:t>
            </a:r>
          </a:p>
          <a:p>
            <a:r>
              <a:rPr lang="en-US" dirty="0" smtClean="0"/>
              <a:t>Calculating the eigenvectors &amp; eigenvalues</a:t>
            </a:r>
          </a:p>
          <a:p>
            <a:r>
              <a:rPr lang="en-US" dirty="0" smtClean="0"/>
              <a:t>Computing the principle components</a:t>
            </a:r>
          </a:p>
          <a:p>
            <a:r>
              <a:rPr lang="en-US" dirty="0"/>
              <a:t> </a:t>
            </a:r>
            <a:r>
              <a:rPr lang="en-US" dirty="0" smtClean="0"/>
              <a:t>Reducing the dimensions of data</a:t>
            </a:r>
            <a:endParaRPr lang="en-US" dirty="0"/>
          </a:p>
        </p:txBody>
      </p:sp>
    </p:spTree>
    <p:extLst>
      <p:ext uri="{BB962C8B-B14F-4D97-AF65-F5344CB8AC3E}">
        <p14:creationId xmlns:p14="http://schemas.microsoft.com/office/powerpoint/2010/main" val="966260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 Standardization of Data</a:t>
            </a:r>
            <a:endParaRPr lang="en-US" dirty="0"/>
          </a:p>
        </p:txBody>
      </p:sp>
      <p:sp>
        <p:nvSpPr>
          <p:cNvPr id="3" name="Content Placeholder 2"/>
          <p:cNvSpPr>
            <a:spLocks noGrp="1"/>
          </p:cNvSpPr>
          <p:nvPr>
            <p:ph idx="1"/>
          </p:nvPr>
        </p:nvSpPr>
        <p:spPr/>
        <p:txBody>
          <a:bodyPr/>
          <a:lstStyle/>
          <a:p>
            <a:r>
              <a:rPr lang="en-US" dirty="0" smtClean="0"/>
              <a:t>Standardization is all about scaling your data in such a way that all the variables and their values lie within a similar range</a:t>
            </a:r>
          </a:p>
          <a:p>
            <a:pPr marL="114300" indent="0">
              <a:buNone/>
            </a:pPr>
            <a:r>
              <a:rPr lang="en-US" dirty="0"/>
              <a:t> </a:t>
            </a:r>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Standard Deviation Formula</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667000"/>
            <a:ext cx="30670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876800"/>
            <a:ext cx="32861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43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620000" cy="715962"/>
          </a:xfrm>
        </p:spPr>
        <p:txBody>
          <a:bodyPr/>
          <a:lstStyle/>
          <a:p>
            <a:r>
              <a:rPr lang="en-US" sz="3600" dirty="0" smtClean="0"/>
              <a:t>Step 2 : Computing Covariance Matrix</a:t>
            </a:r>
            <a:endParaRPr lang="en-US" sz="3600" dirty="0"/>
          </a:p>
        </p:txBody>
      </p:sp>
      <p:sp>
        <p:nvSpPr>
          <p:cNvPr id="3" name="Content Placeholder 2"/>
          <p:cNvSpPr>
            <a:spLocks noGrp="1"/>
          </p:cNvSpPr>
          <p:nvPr>
            <p:ph idx="1"/>
          </p:nvPr>
        </p:nvSpPr>
        <p:spPr>
          <a:xfrm>
            <a:off x="152400" y="914399"/>
            <a:ext cx="8305800" cy="5804607"/>
          </a:xfrm>
        </p:spPr>
        <p:txBody>
          <a:bodyPr>
            <a:normAutofit/>
          </a:bodyPr>
          <a:lstStyle/>
          <a:p>
            <a:r>
              <a:rPr lang="en-US" b="1" dirty="0" smtClean="0"/>
              <a:t>Covariance</a:t>
            </a:r>
            <a:r>
              <a:rPr lang="en-US" dirty="0"/>
              <a:t> is a measure of the extent to which corresponding elements from two sets of ordered data move in the same direction. </a:t>
            </a:r>
            <a:endParaRPr lang="en-US" dirty="0" smtClean="0"/>
          </a:p>
          <a:p>
            <a:pPr marL="114300" indent="0">
              <a:buNone/>
            </a:pPr>
            <a:endParaRPr lang="en-US" dirty="0" smtClean="0"/>
          </a:p>
          <a:p>
            <a:pPr lvl="1"/>
            <a:r>
              <a:rPr lang="en-US" dirty="0" smtClean="0"/>
              <a:t>We </a:t>
            </a:r>
            <a:r>
              <a:rPr lang="en-US" dirty="0"/>
              <a:t>use the following formula to compute covariance</a:t>
            </a:r>
            <a:r>
              <a:rPr lang="en-US" dirty="0" smtClean="0"/>
              <a:t>.</a:t>
            </a:r>
          </a:p>
          <a:p>
            <a:pPr lvl="1"/>
            <a:endParaRPr lang="en-US" dirty="0"/>
          </a:p>
          <a:p>
            <a:pPr lvl="3"/>
            <a:r>
              <a:rPr lang="en-US" dirty="0" err="1"/>
              <a:t>Cov</a:t>
            </a:r>
            <a:r>
              <a:rPr lang="en-US" dirty="0"/>
              <a:t>(</a:t>
            </a:r>
            <a:r>
              <a:rPr lang="en-US" i="1" dirty="0"/>
              <a:t>X</a:t>
            </a:r>
            <a:r>
              <a:rPr lang="en-US" dirty="0"/>
              <a:t>, </a:t>
            </a:r>
            <a:r>
              <a:rPr lang="en-US" i="1" dirty="0"/>
              <a:t>Y</a:t>
            </a:r>
            <a:r>
              <a:rPr lang="en-US" dirty="0"/>
              <a:t>) = Σ ( </a:t>
            </a:r>
            <a:r>
              <a:rPr lang="en-US" i="1" dirty="0"/>
              <a:t>X</a:t>
            </a:r>
            <a:r>
              <a:rPr lang="en-US" baseline="-25000" dirty="0"/>
              <a:t>i</a:t>
            </a:r>
            <a:r>
              <a:rPr lang="en-US" dirty="0"/>
              <a:t> - </a:t>
            </a:r>
            <a:r>
              <a:rPr lang="en-US" i="1" dirty="0"/>
              <a:t>X</a:t>
            </a:r>
            <a:r>
              <a:rPr lang="en-US" dirty="0"/>
              <a:t> ) ( </a:t>
            </a:r>
            <a:r>
              <a:rPr lang="en-US" i="1" dirty="0"/>
              <a:t>Y</a:t>
            </a:r>
            <a:r>
              <a:rPr lang="en-US" baseline="-25000" dirty="0"/>
              <a:t>i</a:t>
            </a:r>
            <a:r>
              <a:rPr lang="en-US" dirty="0"/>
              <a:t> - </a:t>
            </a:r>
            <a:r>
              <a:rPr lang="en-US" i="1" dirty="0"/>
              <a:t>Y</a:t>
            </a:r>
            <a:r>
              <a:rPr lang="en-US" dirty="0"/>
              <a:t> ) / </a:t>
            </a:r>
            <a:r>
              <a:rPr lang="en-US" i="1" dirty="0"/>
              <a:t>N</a:t>
            </a:r>
            <a:r>
              <a:rPr lang="en-US" dirty="0"/>
              <a:t> = Σ </a:t>
            </a:r>
            <a:r>
              <a:rPr lang="en-US" i="1" dirty="0" err="1"/>
              <a:t>x</a:t>
            </a:r>
            <a:r>
              <a:rPr lang="en-US" baseline="-25000" dirty="0" err="1"/>
              <a:t>i</a:t>
            </a:r>
            <a:r>
              <a:rPr lang="en-US" i="1" dirty="0" err="1"/>
              <a:t>y</a:t>
            </a:r>
            <a:r>
              <a:rPr lang="en-US" baseline="-25000" dirty="0" err="1"/>
              <a:t>i</a:t>
            </a:r>
            <a:r>
              <a:rPr lang="en-US" dirty="0"/>
              <a:t> / </a:t>
            </a:r>
            <a:r>
              <a:rPr lang="en-US" i="1" dirty="0" smtClean="0"/>
              <a:t>N</a:t>
            </a:r>
          </a:p>
          <a:p>
            <a:pPr lvl="3"/>
            <a:endParaRPr lang="en-US" dirty="0"/>
          </a:p>
          <a:p>
            <a:pPr marL="114300" indent="0">
              <a:buNone/>
            </a:pPr>
            <a:r>
              <a:rPr lang="en-US" sz="1900" i="1" dirty="0" smtClean="0"/>
              <a:t>	N</a:t>
            </a:r>
            <a:r>
              <a:rPr lang="en-US" sz="1900" dirty="0"/>
              <a:t> is the number of scores in each set of data</a:t>
            </a:r>
            <a:br>
              <a:rPr lang="en-US" sz="1900" dirty="0"/>
            </a:br>
            <a:r>
              <a:rPr lang="en-US" sz="1900" dirty="0" smtClean="0"/>
              <a:t>	</a:t>
            </a:r>
            <a:r>
              <a:rPr lang="en-US" sz="1900" i="1" dirty="0" smtClean="0"/>
              <a:t>X</a:t>
            </a:r>
            <a:r>
              <a:rPr lang="en-US" sz="1900" dirty="0"/>
              <a:t> is the </a:t>
            </a:r>
            <a:r>
              <a:rPr lang="en-US" sz="1900" dirty="0">
                <a:hlinkClick r:id="rId2"/>
              </a:rPr>
              <a:t>mean</a:t>
            </a:r>
            <a:r>
              <a:rPr lang="en-US" sz="1900" dirty="0"/>
              <a:t> of the </a:t>
            </a:r>
            <a:r>
              <a:rPr lang="en-US" sz="1900" i="1" dirty="0"/>
              <a:t>N</a:t>
            </a:r>
            <a:r>
              <a:rPr lang="en-US" sz="1900" dirty="0"/>
              <a:t> scores in the first data set</a:t>
            </a:r>
            <a:br>
              <a:rPr lang="en-US" sz="1900" dirty="0"/>
            </a:br>
            <a:r>
              <a:rPr lang="en-US" sz="1900" dirty="0" smtClean="0"/>
              <a:t>	</a:t>
            </a:r>
            <a:r>
              <a:rPr lang="en-US" sz="1900" i="1" dirty="0" smtClean="0"/>
              <a:t>X</a:t>
            </a:r>
            <a:r>
              <a:rPr lang="en-US" sz="1900" baseline="-25000" dirty="0" smtClean="0"/>
              <a:t>i</a:t>
            </a:r>
            <a:r>
              <a:rPr lang="en-US" sz="1900" dirty="0"/>
              <a:t> is the </a:t>
            </a:r>
            <a:r>
              <a:rPr lang="en-US" sz="1900" i="1" dirty="0" err="1"/>
              <a:t>i</a:t>
            </a:r>
            <a:r>
              <a:rPr lang="en-US" sz="1900" dirty="0" err="1"/>
              <a:t>the</a:t>
            </a:r>
            <a:r>
              <a:rPr lang="en-US" sz="1900" dirty="0"/>
              <a:t> raw score in the first set of scores</a:t>
            </a:r>
            <a:br>
              <a:rPr lang="en-US" sz="1900" dirty="0"/>
            </a:br>
            <a:r>
              <a:rPr lang="en-US" sz="1900" dirty="0" smtClean="0"/>
              <a:t>	</a:t>
            </a:r>
            <a:r>
              <a:rPr lang="en-US" sz="1900" i="1" dirty="0" smtClean="0"/>
              <a:t>x</a:t>
            </a:r>
            <a:r>
              <a:rPr lang="en-US" sz="1900" baseline="-25000" dirty="0" smtClean="0"/>
              <a:t>i</a:t>
            </a:r>
            <a:r>
              <a:rPr lang="en-US" sz="1900" dirty="0"/>
              <a:t> is the </a:t>
            </a:r>
            <a:r>
              <a:rPr lang="en-US" sz="1900" i="1" dirty="0" err="1"/>
              <a:t>i</a:t>
            </a:r>
            <a:r>
              <a:rPr lang="en-US" sz="1900" dirty="0" err="1"/>
              <a:t>th</a:t>
            </a:r>
            <a:r>
              <a:rPr lang="en-US" sz="1900" dirty="0"/>
              <a:t> deviation score in the first set of scores</a:t>
            </a:r>
            <a:br>
              <a:rPr lang="en-US" sz="1900" dirty="0"/>
            </a:br>
            <a:r>
              <a:rPr lang="en-US" sz="1900" dirty="0" smtClean="0"/>
              <a:t>	</a:t>
            </a:r>
            <a:r>
              <a:rPr lang="en-US" sz="1900" i="1" dirty="0" smtClean="0"/>
              <a:t>Y</a:t>
            </a:r>
            <a:r>
              <a:rPr lang="en-US" sz="1900" dirty="0"/>
              <a:t> is the </a:t>
            </a:r>
            <a:r>
              <a:rPr lang="en-US" sz="1900" dirty="0">
                <a:hlinkClick r:id="rId2"/>
              </a:rPr>
              <a:t>mean</a:t>
            </a:r>
            <a:r>
              <a:rPr lang="en-US" sz="1900" dirty="0"/>
              <a:t> of the </a:t>
            </a:r>
            <a:r>
              <a:rPr lang="en-US" sz="1900" i="1" dirty="0"/>
              <a:t>N</a:t>
            </a:r>
            <a:r>
              <a:rPr lang="en-US" sz="1900" dirty="0"/>
              <a:t> scores in the second data set</a:t>
            </a:r>
            <a:br>
              <a:rPr lang="en-US" sz="1900" dirty="0"/>
            </a:br>
            <a:r>
              <a:rPr lang="en-US" sz="1900" dirty="0" smtClean="0"/>
              <a:t>	</a:t>
            </a:r>
            <a:r>
              <a:rPr lang="en-US" sz="1900" i="1" dirty="0" smtClean="0"/>
              <a:t>Y</a:t>
            </a:r>
            <a:r>
              <a:rPr lang="en-US" sz="1900" baseline="-25000" dirty="0" smtClean="0"/>
              <a:t>i</a:t>
            </a:r>
            <a:r>
              <a:rPr lang="en-US" sz="1900" dirty="0"/>
              <a:t> is the </a:t>
            </a:r>
            <a:r>
              <a:rPr lang="en-US" sz="1900" i="1" dirty="0" err="1"/>
              <a:t>i</a:t>
            </a:r>
            <a:r>
              <a:rPr lang="en-US" sz="1900" dirty="0" err="1"/>
              <a:t>the</a:t>
            </a:r>
            <a:r>
              <a:rPr lang="en-US" sz="1900" dirty="0"/>
              <a:t> raw score in the second set of scores</a:t>
            </a:r>
            <a:br>
              <a:rPr lang="en-US" sz="1900" dirty="0"/>
            </a:br>
            <a:r>
              <a:rPr lang="en-US" sz="1900" dirty="0" smtClean="0"/>
              <a:t>	</a:t>
            </a:r>
            <a:r>
              <a:rPr lang="en-US" sz="1900" i="1" dirty="0" err="1" smtClean="0"/>
              <a:t>y</a:t>
            </a:r>
            <a:r>
              <a:rPr lang="en-US" sz="1900" baseline="-25000" dirty="0" err="1" smtClean="0"/>
              <a:t>i</a:t>
            </a:r>
            <a:r>
              <a:rPr lang="en-US" sz="1900" dirty="0"/>
              <a:t> is the </a:t>
            </a:r>
            <a:r>
              <a:rPr lang="en-US" sz="1900" i="1" dirty="0" err="1"/>
              <a:t>i</a:t>
            </a:r>
            <a:r>
              <a:rPr lang="en-US" sz="1900" dirty="0" err="1"/>
              <a:t>th</a:t>
            </a:r>
            <a:r>
              <a:rPr lang="en-US" sz="1900" dirty="0"/>
              <a:t> deviation score in the second set of scores</a:t>
            </a:r>
            <a:br>
              <a:rPr lang="en-US" sz="1900" dirty="0"/>
            </a:br>
            <a:r>
              <a:rPr lang="en-US" sz="1900" dirty="0" smtClean="0"/>
              <a:t>	</a:t>
            </a:r>
            <a:r>
              <a:rPr lang="en-US" sz="1900" dirty="0" err="1" smtClean="0"/>
              <a:t>Cov</a:t>
            </a:r>
            <a:r>
              <a:rPr lang="en-US" sz="1900" dirty="0" smtClean="0"/>
              <a:t>(</a:t>
            </a:r>
            <a:r>
              <a:rPr lang="en-US" sz="1900" i="1" dirty="0" smtClean="0"/>
              <a:t>X</a:t>
            </a:r>
            <a:r>
              <a:rPr lang="en-US" sz="1900" dirty="0"/>
              <a:t>, </a:t>
            </a:r>
            <a:r>
              <a:rPr lang="en-US" sz="1900" i="1" dirty="0"/>
              <a:t>Y</a:t>
            </a:r>
            <a:r>
              <a:rPr lang="en-US" sz="1900" dirty="0"/>
              <a:t>) is the covariance of corresponding scores in </a:t>
            </a:r>
            <a:r>
              <a:rPr lang="en-US" sz="1900" dirty="0" smtClean="0"/>
              <a:t>the </a:t>
            </a:r>
            <a:r>
              <a:rPr lang="en-US" sz="1900" dirty="0"/>
              <a:t>two sets of data</a:t>
            </a:r>
          </a:p>
          <a:p>
            <a:pPr marL="114300" indent="0">
              <a:buNone/>
            </a:pPr>
            <a:endParaRPr lang="en-US" dirty="0" smtClean="0"/>
          </a:p>
          <a:p>
            <a:r>
              <a:rPr lang="en-US" dirty="0" smtClean="0"/>
              <a:t>Covariance value denotes </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5791200"/>
            <a:ext cx="3352800" cy="115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8248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715962"/>
          </a:xfrm>
        </p:spPr>
        <p:txBody>
          <a:bodyPr/>
          <a:lstStyle/>
          <a:p>
            <a:r>
              <a:rPr lang="en-US" sz="3600" dirty="0" smtClean="0"/>
              <a:t>Step 2 : Computing Covariance Matrix</a:t>
            </a:r>
            <a:endParaRPr lang="en-US" sz="3600" dirty="0"/>
          </a:p>
        </p:txBody>
      </p:sp>
      <p:sp>
        <p:nvSpPr>
          <p:cNvPr id="3" name="Content Placeholder 2"/>
          <p:cNvSpPr>
            <a:spLocks noGrp="1"/>
          </p:cNvSpPr>
          <p:nvPr>
            <p:ph idx="1"/>
          </p:nvPr>
        </p:nvSpPr>
        <p:spPr/>
        <p:txBody>
          <a:bodyPr/>
          <a:lstStyle/>
          <a:p>
            <a:r>
              <a:rPr lang="en-US" dirty="0" smtClean="0"/>
              <a:t>Covariance </a:t>
            </a:r>
            <a:r>
              <a:rPr lang="en-US" dirty="0"/>
              <a:t>Matrix is a measure of how much two random variables gets change together. It is actually used for computing the covariance in between every column of data matrix</a:t>
            </a:r>
            <a:r>
              <a:rPr lang="en-US" dirty="0" smtClean="0"/>
              <a:t>.</a:t>
            </a:r>
          </a:p>
          <a:p>
            <a:pPr marL="114300" indent="0">
              <a:buNone/>
            </a:pPr>
            <a:endParaRPr lang="en-US" dirty="0" smtClean="0"/>
          </a:p>
          <a:p>
            <a:r>
              <a:rPr lang="en-US" dirty="0"/>
              <a:t>The aim of this step is to understand how the variables of the input data set are varying from the mean with respect to each other, or in other words, to see if there is any relationship between them. Because sometimes, variables are highly correlated in such a way that they contain redundant information. So, in order to identify these correlations, we compute the covariance matrix.</a:t>
            </a:r>
            <a:endParaRPr lang="en-US" dirty="0"/>
          </a:p>
        </p:txBody>
      </p:sp>
    </p:spTree>
    <p:extLst>
      <p:ext uri="{BB962C8B-B14F-4D97-AF65-F5344CB8AC3E}">
        <p14:creationId xmlns:p14="http://schemas.microsoft.com/office/powerpoint/2010/main" val="18345724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7620000" cy="5943600"/>
          </a:xfrm>
        </p:spPr>
        <p:txBody>
          <a:bodyPr/>
          <a:lstStyle/>
          <a:p>
            <a:r>
              <a:rPr lang="en-US" dirty="0"/>
              <a:t>The covariance matrix is a </a:t>
            </a:r>
            <a:r>
              <a:rPr lang="en-US" i="1" dirty="0"/>
              <a:t>p</a:t>
            </a:r>
            <a:r>
              <a:rPr lang="en-US" dirty="0"/>
              <a:t> × </a:t>
            </a:r>
            <a:r>
              <a:rPr lang="en-US" i="1" dirty="0"/>
              <a:t>p</a:t>
            </a:r>
            <a:r>
              <a:rPr lang="en-US" b="1" dirty="0"/>
              <a:t> </a:t>
            </a:r>
            <a:r>
              <a:rPr lang="en-US" dirty="0"/>
              <a:t>symmetric matrix (where </a:t>
            </a:r>
            <a:r>
              <a:rPr lang="en-US" i="1" dirty="0"/>
              <a:t>p </a:t>
            </a:r>
            <a:r>
              <a:rPr lang="en-US" dirty="0"/>
              <a:t>is the number of dimensions) that has as entries the </a:t>
            </a:r>
            <a:r>
              <a:rPr lang="en-US" dirty="0" smtClean="0"/>
              <a:t>covariance's </a:t>
            </a:r>
            <a:r>
              <a:rPr lang="en-US" dirty="0"/>
              <a:t>associated with all possible pairs of the initial variables. For example, for a 3-dimensional data set with 3 variables </a:t>
            </a:r>
            <a:r>
              <a:rPr lang="en-US" i="1" dirty="0"/>
              <a:t>x</a:t>
            </a:r>
            <a:r>
              <a:rPr lang="en-US" dirty="0"/>
              <a:t>, </a:t>
            </a:r>
            <a:r>
              <a:rPr lang="en-US" i="1" dirty="0"/>
              <a:t>y</a:t>
            </a:r>
            <a:r>
              <a:rPr lang="en-US" dirty="0"/>
              <a:t>, and </a:t>
            </a:r>
            <a:r>
              <a:rPr lang="en-US" i="1" dirty="0"/>
              <a:t>z</a:t>
            </a:r>
            <a:r>
              <a:rPr lang="en-US" dirty="0"/>
              <a:t>, the covariance matrix is a 3×3 matrix of this from:</a:t>
            </a:r>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413" y="2767013"/>
            <a:ext cx="406717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959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Marketing</a:t>
            </a:r>
            <a:endParaRPr lang="en-US" dirty="0"/>
          </a:p>
        </p:txBody>
      </p:sp>
      <p:sp>
        <p:nvSpPr>
          <p:cNvPr id="3" name="Content Placeholder 2"/>
          <p:cNvSpPr>
            <a:spLocks noGrp="1"/>
          </p:cNvSpPr>
          <p:nvPr>
            <p:ph idx="1"/>
          </p:nvPr>
        </p:nvSpPr>
        <p:spPr/>
        <p:txBody>
          <a:bodyPr/>
          <a:lstStyle/>
          <a:p>
            <a:r>
              <a:rPr lang="en-US" dirty="0" smtClean="0"/>
              <a:t>35% of Amazon’s revenue is generated by its recommendation engine. Amazon makes use of AI &amp; ML to recommend products to their customers </a:t>
            </a:r>
          </a:p>
          <a:p>
            <a:pPr marL="114300" indent="0">
              <a:buNone/>
            </a:pPr>
            <a:endParaRPr lang="en-US" dirty="0" smtClean="0"/>
          </a:p>
          <a:p>
            <a:r>
              <a:rPr lang="en-US" dirty="0"/>
              <a:t> </a:t>
            </a:r>
            <a:r>
              <a:rPr lang="en-US" dirty="0" smtClean="0"/>
              <a:t>75% of what you watch is recommended by Netflix. </a:t>
            </a:r>
          </a:p>
          <a:p>
            <a:pPr marL="11430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733800"/>
            <a:ext cx="3747134" cy="25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55562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620000" cy="685800"/>
          </a:xfrm>
        </p:spPr>
        <p:txBody>
          <a:bodyPr/>
          <a:lstStyle/>
          <a:p>
            <a:r>
              <a:rPr lang="en-US" dirty="0" smtClean="0"/>
              <a:t>AI in Banking</a:t>
            </a:r>
            <a:endParaRPr lang="en-US" dirty="0"/>
          </a:p>
        </p:txBody>
      </p:sp>
      <p:sp>
        <p:nvSpPr>
          <p:cNvPr id="3" name="Content Placeholder 2"/>
          <p:cNvSpPr>
            <a:spLocks noGrp="1"/>
          </p:cNvSpPr>
          <p:nvPr>
            <p:ph idx="1"/>
          </p:nvPr>
        </p:nvSpPr>
        <p:spPr>
          <a:xfrm>
            <a:off x="457200" y="914400"/>
            <a:ext cx="7620000" cy="5486400"/>
          </a:xfrm>
        </p:spPr>
        <p:txBody>
          <a:bodyPr/>
          <a:lstStyle/>
          <a:p>
            <a:r>
              <a:rPr lang="en-US" dirty="0"/>
              <a:t>AI in banking is growing faster than you thought! A lot of banks have already adopted AI-based systems to provide customer support, detect anomalies and credit card frauds. </a:t>
            </a:r>
            <a:r>
              <a:rPr lang="en-US" dirty="0" smtClean="0"/>
              <a:t> An </a:t>
            </a:r>
            <a:r>
              <a:rPr lang="en-US" dirty="0"/>
              <a:t>example of this is HDFC Bank</a:t>
            </a:r>
            <a:r>
              <a:rPr lang="en-US" dirty="0" smtClean="0"/>
              <a:t>.</a:t>
            </a:r>
          </a:p>
          <a:p>
            <a:pPr marL="114300" indent="0">
              <a:buNone/>
            </a:pPr>
            <a:endParaRPr lang="en-US" dirty="0" smtClean="0"/>
          </a:p>
          <a:p>
            <a:r>
              <a:rPr lang="en-US" dirty="0" smtClean="0"/>
              <a:t>HDFC </a:t>
            </a:r>
            <a:r>
              <a:rPr lang="en-US" dirty="0"/>
              <a:t>Bank has developed an AI-based </a:t>
            </a:r>
            <a:r>
              <a:rPr lang="en-US" dirty="0" err="1"/>
              <a:t>chatbot</a:t>
            </a:r>
            <a:r>
              <a:rPr lang="en-US" dirty="0"/>
              <a:t> called </a:t>
            </a:r>
            <a:r>
              <a:rPr lang="en-US" b="1" i="1" dirty="0">
                <a:hlinkClick r:id="rId2"/>
              </a:rPr>
              <a:t>EVA</a:t>
            </a:r>
            <a:r>
              <a:rPr lang="en-US" dirty="0"/>
              <a:t> (Electronic Virtual Assistant), </a:t>
            </a:r>
            <a:r>
              <a:rPr lang="en-US" dirty="0" smtClean="0"/>
              <a:t>                                 built </a:t>
            </a:r>
            <a:r>
              <a:rPr lang="en-US" dirty="0"/>
              <a:t>by Bengaluru-based </a:t>
            </a:r>
            <a:r>
              <a:rPr lang="en-US" dirty="0" err="1"/>
              <a:t>Senseforth</a:t>
            </a:r>
            <a:r>
              <a:rPr lang="en-US" dirty="0"/>
              <a:t> AI Research</a:t>
            </a:r>
            <a:r>
              <a:rPr lang="en-US" dirty="0" smtClean="0"/>
              <a:t>.</a:t>
            </a:r>
          </a:p>
          <a:p>
            <a:endParaRPr lang="en-US" dirty="0"/>
          </a:p>
          <a:p>
            <a:r>
              <a:rPr lang="en-US" dirty="0"/>
              <a:t>Since its launch, Eva has addressed over 3 million customer queries, interacted with over half a million unique users, and held over a million conversations. Eva can collect knowledge from thousands of sources and provide simple answers </a:t>
            </a:r>
            <a:r>
              <a:rPr lang="en-US" dirty="0" smtClean="0"/>
              <a:t>             in </a:t>
            </a:r>
            <a:r>
              <a:rPr lang="en-US" dirty="0"/>
              <a:t>less than 0.4 seconds.</a:t>
            </a:r>
          </a:p>
          <a:p>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111091"/>
            <a:ext cx="1705281"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1014" y="5257800"/>
            <a:ext cx="1048362"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8116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Finance</a:t>
            </a:r>
            <a:endParaRPr lang="en-US" dirty="0"/>
          </a:p>
        </p:txBody>
      </p:sp>
      <p:sp>
        <p:nvSpPr>
          <p:cNvPr id="3" name="Content Placeholder 2"/>
          <p:cNvSpPr>
            <a:spLocks noGrp="1"/>
          </p:cNvSpPr>
          <p:nvPr>
            <p:ph idx="1"/>
          </p:nvPr>
        </p:nvSpPr>
        <p:spPr/>
        <p:txBody>
          <a:bodyPr/>
          <a:lstStyle/>
          <a:p>
            <a:r>
              <a:rPr lang="en-US" dirty="0"/>
              <a:t>Ventures have been relying on computers and data scientists to determine future patterns in the market. Trading mainly depends on the ability to predict the future accurately</a:t>
            </a:r>
            <a:r>
              <a:rPr lang="en-US" dirty="0" smtClean="0"/>
              <a:t>.</a:t>
            </a:r>
          </a:p>
          <a:p>
            <a:endParaRPr lang="en-US" dirty="0"/>
          </a:p>
          <a:p>
            <a:r>
              <a:rPr lang="en-US" dirty="0"/>
              <a:t>Machines are great at this because they can crunch a huge amount of data in a short span. Machines can also learn to observe patterns in past data and predict how these patterns might repeat in the future</a:t>
            </a:r>
            <a:r>
              <a:rPr lang="en-US" dirty="0" smtClean="0"/>
              <a:t>.</a:t>
            </a:r>
          </a:p>
          <a:p>
            <a:endParaRPr lang="en-US" dirty="0"/>
          </a:p>
          <a:p>
            <a:r>
              <a:rPr lang="en-US" dirty="0"/>
              <a:t>One such organization is </a:t>
            </a:r>
            <a:r>
              <a:rPr lang="en-US" dirty="0" smtClean="0"/>
              <a:t>Japan’s                                                 </a:t>
            </a:r>
            <a:r>
              <a:rPr lang="en-US" dirty="0"/>
              <a:t>leading brokerage house, </a:t>
            </a:r>
            <a:r>
              <a:rPr lang="en-US" dirty="0" smtClean="0"/>
              <a:t>                                                        Nomura </a:t>
            </a:r>
            <a:r>
              <a:rPr lang="en-US" dirty="0"/>
              <a:t>Securities</a:t>
            </a:r>
          </a:p>
          <a:p>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495800"/>
            <a:ext cx="2547938" cy="170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0606" y="609600"/>
            <a:ext cx="351472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2256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563562"/>
          </a:xfrm>
        </p:spPr>
        <p:txBody>
          <a:bodyPr/>
          <a:lstStyle/>
          <a:p>
            <a:r>
              <a:rPr lang="en-US" dirty="0" smtClean="0"/>
              <a:t>AI in Agriculture</a:t>
            </a:r>
            <a:endParaRPr lang="en-US" dirty="0"/>
          </a:p>
        </p:txBody>
      </p:sp>
      <p:sp>
        <p:nvSpPr>
          <p:cNvPr id="3" name="Content Placeholder 2"/>
          <p:cNvSpPr>
            <a:spLocks noGrp="1"/>
          </p:cNvSpPr>
          <p:nvPr>
            <p:ph idx="1"/>
          </p:nvPr>
        </p:nvSpPr>
        <p:spPr>
          <a:xfrm>
            <a:off x="457200" y="990600"/>
            <a:ext cx="8077200" cy="5410200"/>
          </a:xfrm>
        </p:spPr>
        <p:txBody>
          <a:bodyPr/>
          <a:lstStyle/>
          <a:p>
            <a:r>
              <a:rPr lang="en-US" dirty="0"/>
              <a:t>Organizations are using automation and robotics to help farmers find more efficient ways to protect their crops from weeds</a:t>
            </a:r>
            <a:r>
              <a:rPr lang="en-US" dirty="0" smtClean="0"/>
              <a:t>.</a:t>
            </a:r>
          </a:p>
          <a:p>
            <a:endParaRPr lang="en-US" dirty="0" smtClean="0"/>
          </a:p>
          <a:p>
            <a:r>
              <a:rPr lang="en-US" dirty="0" smtClean="0"/>
              <a:t>Blue </a:t>
            </a:r>
            <a:r>
              <a:rPr lang="en-US" dirty="0"/>
              <a:t>River Technology has developed a robot called See &amp; Spray which uses computer vision technologies like </a:t>
            </a:r>
            <a:r>
              <a:rPr lang="en-US" b="1" i="1" dirty="0">
                <a:hlinkClick r:id="rId2"/>
              </a:rPr>
              <a:t>object detection</a:t>
            </a:r>
            <a:r>
              <a:rPr lang="en-US" dirty="0"/>
              <a:t> to monitor and precisely spray weedicide on cotton plants. Precision spraying can help prevent herbicide resistance</a:t>
            </a:r>
            <a:r>
              <a:rPr lang="en-US" dirty="0" smtClean="0"/>
              <a:t>.</a:t>
            </a:r>
          </a:p>
          <a:p>
            <a:endParaRPr lang="en-US" dirty="0"/>
          </a:p>
          <a:p>
            <a:r>
              <a:rPr lang="en-US" dirty="0"/>
              <a:t>Apart from this, Berlin-based agricultural tech start-up called PEAT, has developed an application called </a:t>
            </a:r>
            <a:r>
              <a:rPr lang="en-US" dirty="0" err="1"/>
              <a:t>Plantix</a:t>
            </a:r>
            <a:r>
              <a:rPr lang="en-US" dirty="0"/>
              <a:t> that identifies potential defects and nutrient deficiencies in the soil through images.</a:t>
            </a:r>
          </a:p>
          <a:p>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5105400"/>
            <a:ext cx="2063767" cy="138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672332"/>
            <a:ext cx="35242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200" y="5234579"/>
            <a:ext cx="1052814"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144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in Healthcare</a:t>
            </a:r>
            <a:endParaRPr lang="en-US" dirty="0"/>
          </a:p>
        </p:txBody>
      </p:sp>
      <p:sp>
        <p:nvSpPr>
          <p:cNvPr id="3" name="Content Placeholder 2"/>
          <p:cNvSpPr>
            <a:spLocks noGrp="1"/>
          </p:cNvSpPr>
          <p:nvPr>
            <p:ph idx="1"/>
          </p:nvPr>
        </p:nvSpPr>
        <p:spPr/>
        <p:txBody>
          <a:bodyPr/>
          <a:lstStyle/>
          <a:p>
            <a:r>
              <a:rPr lang="en-US" dirty="0" smtClean="0"/>
              <a:t>Healthcare organizations use IBM AI ( Watson ) technology for medical diagnosis</a:t>
            </a:r>
          </a:p>
          <a:p>
            <a:pPr marL="114300" indent="0">
              <a:buNone/>
            </a:pPr>
            <a:endParaRPr lang="en-US" dirty="0" smtClean="0"/>
          </a:p>
          <a:p>
            <a:r>
              <a:rPr lang="en-US" dirty="0" err="1" smtClean="0"/>
              <a:t>DeepMind</a:t>
            </a:r>
            <a:r>
              <a:rPr lang="en-US" dirty="0" smtClean="0"/>
              <a:t> has successfully developed a system that can analyze retinal scans and spot symptoms of sight threating eye diseases  </a:t>
            </a:r>
          </a:p>
          <a:p>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4572000"/>
            <a:ext cx="2600325" cy="1708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4648200"/>
            <a:ext cx="141684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5426443"/>
            <a:ext cx="2342828" cy="854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4990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417</TotalTime>
  <Words>1824</Words>
  <Application>Microsoft Office PowerPoint</Application>
  <PresentationFormat>On-screen Show (4:3)</PresentationFormat>
  <Paragraphs>228</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Adjacency</vt:lpstr>
      <vt:lpstr>Machine Learnig</vt:lpstr>
      <vt:lpstr>PowerPoint Presentation</vt:lpstr>
      <vt:lpstr>Artificial Intelligence [ AI ]</vt:lpstr>
      <vt:lpstr>AI Applications</vt:lpstr>
      <vt:lpstr>AI in Marketing</vt:lpstr>
      <vt:lpstr>AI in Banking</vt:lpstr>
      <vt:lpstr>AI in Finance</vt:lpstr>
      <vt:lpstr>AI in Agriculture</vt:lpstr>
      <vt:lpstr>AI in Healthcare</vt:lpstr>
      <vt:lpstr>AI in Gaming</vt:lpstr>
      <vt:lpstr>AI in Space Exploration</vt:lpstr>
      <vt:lpstr>AI in Autonomous Vehicles</vt:lpstr>
      <vt:lpstr>AI in Chat Boats</vt:lpstr>
      <vt:lpstr>AI in Artificial Creativity</vt:lpstr>
      <vt:lpstr>AI in Social Networking</vt:lpstr>
      <vt:lpstr>AI Predictions for 2020</vt:lpstr>
      <vt:lpstr>Machine Learning</vt:lpstr>
      <vt:lpstr>PowerPoint Presentation</vt:lpstr>
      <vt:lpstr>Machine Learning Types</vt:lpstr>
      <vt:lpstr>PowerPoint Presentation</vt:lpstr>
      <vt:lpstr>Supervised Learning</vt:lpstr>
      <vt:lpstr>PowerPoint Presentation</vt:lpstr>
      <vt:lpstr>PowerPoint Presentation</vt:lpstr>
      <vt:lpstr>Regression</vt:lpstr>
      <vt:lpstr>Classification</vt:lpstr>
      <vt:lpstr>PowerPoint Presentation</vt:lpstr>
      <vt:lpstr>Unsupervised Learning</vt:lpstr>
      <vt:lpstr>PowerPoint Presentation</vt:lpstr>
      <vt:lpstr>PowerPoint Presentation</vt:lpstr>
      <vt:lpstr>Unsupervised Learning Algorithms</vt:lpstr>
      <vt:lpstr>PowerPoint Presentation</vt:lpstr>
      <vt:lpstr>PowerPoint Presentation</vt:lpstr>
      <vt:lpstr>What is Algorithm ?</vt:lpstr>
      <vt:lpstr>How Problem is solved using ML ?</vt:lpstr>
      <vt:lpstr>Classification</vt:lpstr>
      <vt:lpstr>Anomaly Detection</vt:lpstr>
      <vt:lpstr>Regression </vt:lpstr>
      <vt:lpstr>Clustering</vt:lpstr>
      <vt:lpstr>Reinforcement</vt:lpstr>
      <vt:lpstr>Regression</vt:lpstr>
      <vt:lpstr>PCA [ Principle Component Analysis ]</vt:lpstr>
      <vt:lpstr>PowerPoint Presentation</vt:lpstr>
      <vt:lpstr>PCA Steps  </vt:lpstr>
      <vt:lpstr>Step 1 : Standardization of Data</vt:lpstr>
      <vt:lpstr>Step 2 : Computing Covariance Matrix</vt:lpstr>
      <vt:lpstr>Step 2 : Computing Covariance Matrix</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Learnig</dc:title>
  <dc:creator>AMOL</dc:creator>
  <cp:lastModifiedBy>AMOL</cp:lastModifiedBy>
  <cp:revision>45</cp:revision>
  <dcterms:created xsi:type="dcterms:W3CDTF">2020-01-12T14:29:50Z</dcterms:created>
  <dcterms:modified xsi:type="dcterms:W3CDTF">2020-01-13T11:30:07Z</dcterms:modified>
</cp:coreProperties>
</file>